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271A7-F407-40D2-9A7B-B01E61E0D691}" v="2" dt="2023-01-24T17:34:50.09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a Mohammad Radwan" userId="34228e05-f625-4057-830a-06eabf8b9a24" providerId="ADAL" clId="{685271A7-F407-40D2-9A7B-B01E61E0D691}"/>
    <pc:docChg chg="custSel modSld">
      <pc:chgData name="Hadia Mohammad Radwan" userId="34228e05-f625-4057-830a-06eabf8b9a24" providerId="ADAL" clId="{685271A7-F407-40D2-9A7B-B01E61E0D691}" dt="2023-01-24T17:37:14.730" v="139" actId="5793"/>
      <pc:docMkLst>
        <pc:docMk/>
      </pc:docMkLst>
      <pc:sldChg chg="modSp mod">
        <pc:chgData name="Hadia Mohammad Radwan" userId="34228e05-f625-4057-830a-06eabf8b9a24" providerId="ADAL" clId="{685271A7-F407-40D2-9A7B-B01E61E0D691}" dt="2023-01-16T11:54:55.650" v="1" actId="113"/>
        <pc:sldMkLst>
          <pc:docMk/>
          <pc:sldMk cId="0" sldId="261"/>
        </pc:sldMkLst>
        <pc:spChg chg="mod">
          <ac:chgData name="Hadia Mohammad Radwan" userId="34228e05-f625-4057-830a-06eabf8b9a24" providerId="ADAL" clId="{685271A7-F407-40D2-9A7B-B01E61E0D691}" dt="2023-01-16T11:54:55.650" v="1" actId="113"/>
          <ac:spMkLst>
            <pc:docMk/>
            <pc:sldMk cId="0" sldId="261"/>
            <ac:spMk id="205" creationId="{00000000-0000-0000-0000-000000000000}"/>
          </ac:spMkLst>
        </pc:spChg>
      </pc:sldChg>
      <pc:sldChg chg="modSp mod">
        <pc:chgData name="Hadia Mohammad Radwan" userId="34228e05-f625-4057-830a-06eabf8b9a24" providerId="ADAL" clId="{685271A7-F407-40D2-9A7B-B01E61E0D691}" dt="2023-01-16T11:55:31.263" v="4" actId="207"/>
        <pc:sldMkLst>
          <pc:docMk/>
          <pc:sldMk cId="0" sldId="262"/>
        </pc:sldMkLst>
        <pc:spChg chg="mod">
          <ac:chgData name="Hadia Mohammad Radwan" userId="34228e05-f625-4057-830a-06eabf8b9a24" providerId="ADAL" clId="{685271A7-F407-40D2-9A7B-B01E61E0D691}" dt="2023-01-16T11:55:31.263" v="4" actId="207"/>
          <ac:spMkLst>
            <pc:docMk/>
            <pc:sldMk cId="0" sldId="262"/>
            <ac:spMk id="217" creationId="{00000000-0000-0000-0000-000000000000}"/>
          </ac:spMkLst>
        </pc:spChg>
      </pc:sldChg>
      <pc:sldChg chg="modSp mod">
        <pc:chgData name="Hadia Mohammad Radwan" userId="34228e05-f625-4057-830a-06eabf8b9a24" providerId="ADAL" clId="{685271A7-F407-40D2-9A7B-B01E61E0D691}" dt="2023-01-16T11:56:25.304" v="5" actId="113"/>
        <pc:sldMkLst>
          <pc:docMk/>
          <pc:sldMk cId="0" sldId="264"/>
        </pc:sldMkLst>
        <pc:spChg chg="mod">
          <ac:chgData name="Hadia Mohammad Radwan" userId="34228e05-f625-4057-830a-06eabf8b9a24" providerId="ADAL" clId="{685271A7-F407-40D2-9A7B-B01E61E0D691}" dt="2023-01-16T11:56:25.304" v="5" actId="113"/>
          <ac:spMkLst>
            <pc:docMk/>
            <pc:sldMk cId="0" sldId="264"/>
            <ac:spMk id="224" creationId="{00000000-0000-0000-0000-000000000000}"/>
          </ac:spMkLst>
        </pc:spChg>
      </pc:sldChg>
      <pc:sldChg chg="modSp mod">
        <pc:chgData name="Hadia Mohammad Radwan" userId="34228e05-f625-4057-830a-06eabf8b9a24" providerId="ADAL" clId="{685271A7-F407-40D2-9A7B-B01E61E0D691}" dt="2023-01-16T11:56:38.116" v="6" actId="113"/>
        <pc:sldMkLst>
          <pc:docMk/>
          <pc:sldMk cId="0" sldId="266"/>
        </pc:sldMkLst>
        <pc:spChg chg="mod">
          <ac:chgData name="Hadia Mohammad Radwan" userId="34228e05-f625-4057-830a-06eabf8b9a24" providerId="ADAL" clId="{685271A7-F407-40D2-9A7B-B01E61E0D691}" dt="2023-01-16T11:56:38.116" v="6" actId="113"/>
          <ac:spMkLst>
            <pc:docMk/>
            <pc:sldMk cId="0" sldId="266"/>
            <ac:spMk id="236" creationId="{00000000-0000-0000-0000-000000000000}"/>
          </ac:spMkLst>
        </pc:spChg>
      </pc:sldChg>
      <pc:sldChg chg="modSp mod">
        <pc:chgData name="Hadia Mohammad Radwan" userId="34228e05-f625-4057-830a-06eabf8b9a24" providerId="ADAL" clId="{685271A7-F407-40D2-9A7B-B01E61E0D691}" dt="2023-01-24T17:35:30.020" v="137" actId="27636"/>
        <pc:sldMkLst>
          <pc:docMk/>
          <pc:sldMk cId="0" sldId="267"/>
        </pc:sldMkLst>
        <pc:spChg chg="mod">
          <ac:chgData name="Hadia Mohammad Radwan" userId="34228e05-f625-4057-830a-06eabf8b9a24" providerId="ADAL" clId="{685271A7-F407-40D2-9A7B-B01E61E0D691}" dt="2023-01-24T17:35:30.020" v="137" actId="27636"/>
          <ac:spMkLst>
            <pc:docMk/>
            <pc:sldMk cId="0" sldId="267"/>
            <ac:spMk id="238" creationId="{00000000-0000-0000-0000-000000000000}"/>
          </ac:spMkLst>
        </pc:spChg>
      </pc:sldChg>
      <pc:sldChg chg="modSp mod">
        <pc:chgData name="Hadia Mohammad Radwan" userId="34228e05-f625-4057-830a-06eabf8b9a24" providerId="ADAL" clId="{685271A7-F407-40D2-9A7B-B01E61E0D691}" dt="2023-01-24T17:37:14.730" v="139" actId="5793"/>
        <pc:sldMkLst>
          <pc:docMk/>
          <pc:sldMk cId="0" sldId="268"/>
        </pc:sldMkLst>
        <pc:spChg chg="mod">
          <ac:chgData name="Hadia Mohammad Radwan" userId="34228e05-f625-4057-830a-06eabf8b9a24" providerId="ADAL" clId="{685271A7-F407-40D2-9A7B-B01E61E0D691}" dt="2023-01-24T17:37:14.730" v="139" actId="5793"/>
          <ac:spMkLst>
            <pc:docMk/>
            <pc:sldMk cId="0" sldId="268"/>
            <ac:spMk id="243" creationId="{00000000-0000-0000-0000-000000000000}"/>
          </ac:spMkLst>
        </pc:spChg>
      </pc:sldChg>
      <pc:sldChg chg="addSp delSp modSp mod modClrScheme chgLayout">
        <pc:chgData name="Hadia Mohammad Radwan" userId="34228e05-f625-4057-830a-06eabf8b9a24" providerId="ADAL" clId="{685271A7-F407-40D2-9A7B-B01E61E0D691}" dt="2023-01-24T17:31:42.747" v="123" actId="20577"/>
        <pc:sldMkLst>
          <pc:docMk/>
          <pc:sldMk cId="0" sldId="269"/>
        </pc:sldMkLst>
        <pc:spChg chg="add del mod ord">
          <ac:chgData name="Hadia Mohammad Radwan" userId="34228e05-f625-4057-830a-06eabf8b9a24" providerId="ADAL" clId="{685271A7-F407-40D2-9A7B-B01E61E0D691}" dt="2023-01-24T17:29:38.198" v="107" actId="21"/>
          <ac:spMkLst>
            <pc:docMk/>
            <pc:sldMk cId="0" sldId="269"/>
            <ac:spMk id="3" creationId="{99FD3E63-48AD-266A-0686-CECF5FA77251}"/>
          </ac:spMkLst>
        </pc:spChg>
        <pc:spChg chg="mod ord">
          <ac:chgData name="Hadia Mohammad Radwan" userId="34228e05-f625-4057-830a-06eabf8b9a24" providerId="ADAL" clId="{685271A7-F407-40D2-9A7B-B01E61E0D691}" dt="2023-01-24T17:29:05.987" v="99" actId="14100"/>
          <ac:spMkLst>
            <pc:docMk/>
            <pc:sldMk cId="0" sldId="269"/>
            <ac:spMk id="245" creationId="{00000000-0000-0000-0000-000000000000}"/>
          </ac:spMkLst>
        </pc:spChg>
        <pc:spChg chg="mod ord">
          <ac:chgData name="Hadia Mohammad Radwan" userId="34228e05-f625-4057-830a-06eabf8b9a24" providerId="ADAL" clId="{685271A7-F407-40D2-9A7B-B01E61E0D691}" dt="2023-01-24T17:31:42.747" v="123" actId="20577"/>
          <ac:spMkLst>
            <pc:docMk/>
            <pc:sldMk cId="0" sldId="269"/>
            <ac:spMk id="246" creationId="{00000000-0000-0000-0000-000000000000}"/>
          </ac:spMkLst>
        </pc:spChg>
        <pc:picChg chg="add mod">
          <ac:chgData name="Hadia Mohammad Radwan" userId="34228e05-f625-4057-830a-06eabf8b9a24" providerId="ADAL" clId="{685271A7-F407-40D2-9A7B-B01E61E0D691}" dt="2023-01-24T17:29:41.603" v="108" actId="14100"/>
          <ac:picMkLst>
            <pc:docMk/>
            <pc:sldMk cId="0" sldId="269"/>
            <ac:picMk id="2" creationId="{BDEF4B7D-2CB5-BDA2-C03E-311615671F90}"/>
          </ac:picMkLst>
        </pc:picChg>
      </pc:sldChg>
      <pc:sldChg chg="modSp mod">
        <pc:chgData name="Hadia Mohammad Radwan" userId="34228e05-f625-4057-830a-06eabf8b9a24" providerId="ADAL" clId="{685271A7-F407-40D2-9A7B-B01E61E0D691}" dt="2023-01-16T11:58:26.582" v="25" actId="20577"/>
        <pc:sldMkLst>
          <pc:docMk/>
          <pc:sldMk cId="0" sldId="270"/>
        </pc:sldMkLst>
        <pc:spChg chg="mod">
          <ac:chgData name="Hadia Mohammad Radwan" userId="34228e05-f625-4057-830a-06eabf8b9a24" providerId="ADAL" clId="{685271A7-F407-40D2-9A7B-B01E61E0D691}" dt="2023-01-16T11:58:26.582" v="25" actId="20577"/>
          <ac:spMkLst>
            <pc:docMk/>
            <pc:sldMk cId="0" sldId="270"/>
            <ac:spMk id="249" creationId="{00000000-0000-0000-0000-000000000000}"/>
          </ac:spMkLst>
        </pc:spChg>
      </pc:sldChg>
      <pc:sldChg chg="modSp mod">
        <pc:chgData name="Hadia Mohammad Radwan" userId="34228e05-f625-4057-830a-06eabf8b9a24" providerId="ADAL" clId="{685271A7-F407-40D2-9A7B-B01E61E0D691}" dt="2023-01-16T12:01:32.422" v="67" actId="20577"/>
        <pc:sldMkLst>
          <pc:docMk/>
          <pc:sldMk cId="0" sldId="272"/>
        </pc:sldMkLst>
        <pc:spChg chg="mod">
          <ac:chgData name="Hadia Mohammad Radwan" userId="34228e05-f625-4057-830a-06eabf8b9a24" providerId="ADAL" clId="{685271A7-F407-40D2-9A7B-B01E61E0D691}" dt="2023-01-16T12:01:32.422" v="67" actId="20577"/>
          <ac:spMkLst>
            <pc:docMk/>
            <pc:sldMk cId="0" sldId="272"/>
            <ac:spMk id="256" creationId="{00000000-0000-0000-0000-000000000000}"/>
          </ac:spMkLst>
        </pc:spChg>
      </pc:sldChg>
      <pc:sldChg chg="modSp mod">
        <pc:chgData name="Hadia Mohammad Radwan" userId="34228e05-f625-4057-830a-06eabf8b9a24" providerId="ADAL" clId="{685271A7-F407-40D2-9A7B-B01E61E0D691}" dt="2023-01-16T12:02:46.783" v="83" actId="20577"/>
        <pc:sldMkLst>
          <pc:docMk/>
          <pc:sldMk cId="0" sldId="275"/>
        </pc:sldMkLst>
        <pc:spChg chg="mod">
          <ac:chgData name="Hadia Mohammad Radwan" userId="34228e05-f625-4057-830a-06eabf8b9a24" providerId="ADAL" clId="{685271A7-F407-40D2-9A7B-B01E61E0D691}" dt="2023-01-16T12:02:46.783" v="83" actId="20577"/>
          <ac:spMkLst>
            <pc:docMk/>
            <pc:sldMk cId="0" sldId="275"/>
            <ac:spMk id="268" creationId="{00000000-0000-0000-0000-000000000000}"/>
          </ac:spMkLst>
        </pc:spChg>
        <pc:picChg chg="mod">
          <ac:chgData name="Hadia Mohammad Radwan" userId="34228e05-f625-4057-830a-06eabf8b9a24" providerId="ADAL" clId="{685271A7-F407-40D2-9A7B-B01E61E0D691}" dt="2023-01-16T12:02:38.210" v="68" actId="14100"/>
          <ac:picMkLst>
            <pc:docMk/>
            <pc:sldMk cId="0" sldId="275"/>
            <ac:picMk id="27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67534" y="1122362"/>
            <a:ext cx="4961937" cy="11636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7534" y="2297671"/>
            <a:ext cx="4961933" cy="445529"/>
          </a:xfrm>
          <a:prstGeom prst="rect">
            <a:avLst/>
          </a:prstGeom>
        </p:spPr>
        <p:txBody>
          <a:bodyPr/>
          <a:lstStyle>
            <a:lvl1pPr marL="171450" indent="0">
              <a:spcBef>
                <a:spcPts val="700"/>
              </a:spcBef>
              <a:buClrTx/>
              <a:buSzTx/>
              <a:buFontTx/>
              <a:buNone/>
              <a:defRPr sz="1300"/>
            </a:lvl1pPr>
            <a:lvl2pPr marL="171450" indent="342900">
              <a:spcBef>
                <a:spcPts val="700"/>
              </a:spcBef>
              <a:buClrTx/>
              <a:buSzTx/>
              <a:buFontTx/>
              <a:buNone/>
              <a:defRPr sz="1300"/>
            </a:lvl2pPr>
            <a:lvl3pPr marL="171450" indent="685800">
              <a:spcBef>
                <a:spcPts val="700"/>
              </a:spcBef>
              <a:buClrTx/>
              <a:buSzTx/>
              <a:buFontTx/>
              <a:buNone/>
              <a:defRPr sz="1300"/>
            </a:lvl3pPr>
            <a:lvl4pPr marL="171450" indent="1028700">
              <a:spcBef>
                <a:spcPts val="700"/>
              </a:spcBef>
              <a:buClrTx/>
              <a:buSzTx/>
              <a:buFontTx/>
              <a:buNone/>
              <a:defRPr sz="1300"/>
            </a:lvl4pPr>
            <a:lvl5pPr marL="171450" indent="1371600">
              <a:spcBef>
                <a:spcPts val="700"/>
              </a:spcBef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7637" y="6356350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2" cy="4873626"/>
          </a:xfrm>
          <a:prstGeom prst="rect">
            <a:avLst/>
          </a:prstGeom>
        </p:spPr>
        <p:txBody>
          <a:bodyPr/>
          <a:lstStyle>
            <a:lvl1pPr marL="342900" indent="-304800">
              <a:spcBef>
                <a:spcPts val="700"/>
              </a:spcBef>
              <a:buSzPts val="2100"/>
              <a:defRPr sz="2100"/>
            </a:lvl1pPr>
            <a:lvl2pPr marL="685800" indent="-304800">
              <a:spcBef>
                <a:spcPts val="700"/>
              </a:spcBef>
              <a:buSzPts val="2100"/>
              <a:defRPr sz="2100"/>
            </a:lvl2pPr>
            <a:lvl3pPr marL="1028700" indent="-304800">
              <a:spcBef>
                <a:spcPts val="700"/>
              </a:spcBef>
              <a:buSzPts val="2100"/>
              <a:defRPr sz="2100"/>
            </a:lvl3pPr>
            <a:lvl4pPr marL="1371600" indent="-304800">
              <a:spcBef>
                <a:spcPts val="700"/>
              </a:spcBef>
              <a:buSzPts val="2100"/>
              <a:defRPr sz="2100"/>
            </a:lvl4pPr>
            <a:lvl5pPr marL="1714500" indent="-304800">
              <a:spcBef>
                <a:spcPts val="700"/>
              </a:spcBef>
              <a:buSzPts val="2100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Google Shape;57;p36" descr="Google Shape;57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41" cy="1600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05" name="Google Shape;60;p36"/>
          <p:cNvSpPr txBox="1"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/>
          <a:p>
            <a:pPr marL="342900" indent="-257175">
              <a:spcBef>
                <a:spcPts val="700"/>
              </a:spcBef>
            </a:pPr>
            <a:endParaRPr/>
          </a:p>
        </p:txBody>
      </p:sp>
      <p:pic>
        <p:nvPicPr>
          <p:cNvPr id="106" name="Google Shape;61;p36" descr="Google Shape;61;p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63;p37" descr="Google Shape;63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Google Shape;64;p37"/>
          <p:cNvSpPr>
            <a:spLocks noGrp="1"/>
          </p:cNvSpPr>
          <p:nvPr>
            <p:ph type="pic" sz="half" idx="21"/>
          </p:nvPr>
        </p:nvSpPr>
        <p:spPr>
          <a:xfrm>
            <a:off x="5183187" y="987427"/>
            <a:ext cx="6172202" cy="4873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41" cy="1600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2057400"/>
            <a:ext cx="3932241" cy="3811588"/>
          </a:xfrm>
          <a:prstGeom prst="rect">
            <a:avLst/>
          </a:prstGeom>
        </p:spPr>
        <p:txBody>
          <a:bodyPr/>
          <a:lstStyle>
            <a:lvl1pPr marL="171450" indent="0">
              <a:spcBef>
                <a:spcPts val="700"/>
              </a:spcBef>
              <a:buClrTx/>
              <a:buSzTx/>
              <a:buFontTx/>
              <a:buNone/>
              <a:defRPr sz="1200"/>
            </a:lvl1pPr>
            <a:lvl2pPr marL="171450" indent="342900">
              <a:spcBef>
                <a:spcPts val="700"/>
              </a:spcBef>
              <a:buClrTx/>
              <a:buSzTx/>
              <a:buFontTx/>
              <a:buNone/>
              <a:defRPr sz="1200"/>
            </a:lvl2pPr>
            <a:lvl3pPr marL="171450" indent="685800">
              <a:spcBef>
                <a:spcPts val="700"/>
              </a:spcBef>
              <a:buClrTx/>
              <a:buSzTx/>
              <a:buFontTx/>
              <a:buNone/>
              <a:defRPr sz="1200"/>
            </a:lvl3pPr>
            <a:lvl4pPr marL="171450" indent="1028700">
              <a:spcBef>
                <a:spcPts val="700"/>
              </a:spcBef>
              <a:buClrTx/>
              <a:buSzTx/>
              <a:buFontTx/>
              <a:buNone/>
              <a:defRPr sz="1200"/>
            </a:lvl4pPr>
            <a:lvl5pPr marL="171450" indent="1371600">
              <a:spcBef>
                <a:spcPts val="700"/>
              </a:spcBef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8" name="Google Shape;68;p37" descr="Google Shape;68;p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7;p26" descr="Google Shape;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418" y="0"/>
            <a:ext cx="12192001" cy="685800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7;p26" descr="Google Shape;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418" y="0"/>
            <a:ext cx="12192001" cy="685800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609600" y="320040"/>
            <a:ext cx="9656065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609600" y="320040"/>
            <a:ext cx="9656065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4693921" cy="4525964"/>
          </a:xfrm>
          <a:prstGeom prst="rect">
            <a:avLst/>
          </a:prstGeom>
        </p:spPr>
        <p:txBody>
          <a:bodyPr/>
          <a:lstStyle>
            <a:lvl1pPr>
              <a:buSzPts val="2800"/>
              <a:defRPr sz="2800"/>
            </a:lvl1pPr>
            <a:lvl2pPr marL="973666" indent="-414866">
              <a:buSzPts val="2800"/>
              <a:defRPr sz="2800"/>
            </a:lvl2pPr>
            <a:lvl3pPr marL="1513839" indent="-497839">
              <a:buSzPts val="2800"/>
              <a:defRPr sz="2800"/>
            </a:lvl3pPr>
            <a:lvl4pPr marL="2026355" indent="-553155">
              <a:buSzPts val="2800"/>
              <a:defRPr sz="2800"/>
            </a:lvl4pPr>
            <a:lvl5pPr marL="2483555" indent="-553155">
              <a:buSzPts val="2800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1422400" y="2821838"/>
            <a:ext cx="8340652" cy="1362076"/>
          </a:xfrm>
          <a:prstGeom prst="rect">
            <a:avLst/>
          </a:prstGeom>
        </p:spPr>
        <p:txBody>
          <a:bodyPr anchor="t"/>
          <a:lstStyle>
            <a:lvl1pPr algn="r">
              <a:defRPr sz="4200" cap="all"/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1905000"/>
            <a:ext cx="8340652" cy="743508"/>
          </a:xfrm>
          <a:prstGeom prst="rect">
            <a:avLst/>
          </a:prstGeom>
        </p:spPr>
        <p:txBody>
          <a:bodyPr anchor="b"/>
          <a:lstStyle>
            <a:lvl1pPr marL="0" indent="0" algn="r">
              <a:buClrTx/>
              <a:buSzTx/>
              <a:buFontTx/>
              <a:buNone/>
            </a:lvl1pPr>
            <a:lvl2pPr marL="0" indent="558800" algn="r">
              <a:buClrTx/>
              <a:buSzTx/>
              <a:buFontTx/>
              <a:buNone/>
            </a:lvl2pPr>
            <a:lvl3pPr marL="0" indent="1016000" algn="r">
              <a:buClrTx/>
              <a:buSzTx/>
              <a:buFontTx/>
              <a:buNone/>
            </a:lvl3pPr>
            <a:lvl4pPr marL="0" indent="1473200" algn="r">
              <a:buClrTx/>
              <a:buSzTx/>
              <a:buFontTx/>
              <a:buNone/>
            </a:lvl4pPr>
            <a:lvl5pPr marL="0" indent="1930400" algn="r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503484" y="6554788"/>
            <a:ext cx="258584" cy="24826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6;p28" descr="Google Shape;16;p28"/>
          <p:cNvPicPr>
            <a:picLocks noChangeAspect="1"/>
          </p:cNvPicPr>
          <p:nvPr/>
        </p:nvPicPr>
        <p:blipFill>
          <a:blip r:embed="rId2"/>
          <a:srcRect l="534" r="532"/>
          <a:stretch>
            <a:fillRect/>
          </a:stretch>
        </p:blipFill>
        <p:spPr>
          <a:xfrm>
            <a:off x="-1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5297644" y="2694896"/>
            <a:ext cx="4827562" cy="132556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4" name="Google Shape;19;p28" descr="Google Shape;19;p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33837" y="6356351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21;p29" descr="Google Shape;21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342900" indent="-257175">
              <a:spcBef>
                <a:spcPts val="700"/>
              </a:spcBef>
            </a:lvl1pPr>
            <a:lvl2pPr marL="685800" indent="-257175">
              <a:spcBef>
                <a:spcPts val="700"/>
              </a:spcBef>
            </a:lvl2pPr>
            <a:lvl3pPr marL="1028700" indent="-257175">
              <a:spcBef>
                <a:spcPts val="700"/>
              </a:spcBef>
            </a:lvl3pPr>
            <a:lvl4pPr marL="1371600" indent="-257175">
              <a:spcBef>
                <a:spcPts val="700"/>
              </a:spcBef>
            </a:lvl4pPr>
            <a:lvl5pPr marL="1714500" indent="-257175">
              <a:spcBef>
                <a:spcPts val="7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5" name="Google Shape;25;p29" descr="Google Shape;25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27;p30" descr="Google Shape;27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662517" y="1122363"/>
            <a:ext cx="6364358" cy="2387602"/>
          </a:xfrm>
          <a:prstGeom prst="rect">
            <a:avLst/>
          </a:prstGeom>
        </p:spPr>
        <p:txBody>
          <a:bodyPr anchor="b"/>
          <a:lstStyle>
            <a:lvl1pPr algn="ctr"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2517" y="3602039"/>
            <a:ext cx="6364358" cy="1655764"/>
          </a:xfrm>
          <a:prstGeom prst="rect">
            <a:avLst/>
          </a:prstGeom>
        </p:spPr>
        <p:txBody>
          <a:bodyPr/>
          <a:lstStyle>
            <a:lvl1pPr marL="171450" indent="0" algn="ctr">
              <a:spcBef>
                <a:spcPts val="700"/>
              </a:spcBef>
              <a:buClrTx/>
              <a:buSzTx/>
              <a:buFontTx/>
              <a:buNone/>
              <a:defRPr sz="1800"/>
            </a:lvl1pPr>
            <a:lvl2pPr marL="171450" indent="342900" algn="ctr">
              <a:spcBef>
                <a:spcPts val="700"/>
              </a:spcBef>
              <a:buClrTx/>
              <a:buSzTx/>
              <a:buFontTx/>
              <a:buNone/>
              <a:defRPr sz="1800"/>
            </a:lvl2pPr>
            <a:lvl3pPr marL="171450" indent="685800" algn="ctr">
              <a:spcBef>
                <a:spcPts val="700"/>
              </a:spcBef>
              <a:buClrTx/>
              <a:buSzTx/>
              <a:buFontTx/>
              <a:buNone/>
              <a:defRPr sz="1800"/>
            </a:lvl3pPr>
            <a:lvl4pPr marL="171450" indent="1028700" algn="ctr">
              <a:spcBef>
                <a:spcPts val="700"/>
              </a:spcBef>
              <a:buClrTx/>
              <a:buSzTx/>
              <a:buFontTx/>
              <a:buNone/>
              <a:defRPr sz="1800"/>
            </a:lvl4pPr>
            <a:lvl5pPr marL="171450" indent="1371600" algn="ctr">
              <a:spcBef>
                <a:spcPts val="700"/>
              </a:spcBef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7637" y="6356350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0096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1" cy="1500189"/>
          </a:xfrm>
          <a:prstGeom prst="rect">
            <a:avLst/>
          </a:prstGeom>
        </p:spPr>
        <p:txBody>
          <a:bodyPr/>
          <a:lstStyle>
            <a:lvl1pPr marL="171450" indent="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171450" indent="34290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171450" indent="68580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171450" indent="102870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171450" indent="1371600">
              <a:spcBef>
                <a:spcPts val="7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6" name="Google Shape;35;p31" descr="Google Shape;35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7637" y="6356350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38;p32" descr="Google Shape;38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0"/>
            <a:ext cx="3250098" cy="6869087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72201" y="1681165"/>
            <a:ext cx="5183189" cy="823914"/>
          </a:xfrm>
          <a:prstGeom prst="rect">
            <a:avLst/>
          </a:prstGeom>
        </p:spPr>
        <p:txBody>
          <a:bodyPr anchor="b"/>
          <a:lstStyle>
            <a:lvl1pPr marL="171450" indent="0">
              <a:spcBef>
                <a:spcPts val="700"/>
              </a:spcBef>
              <a:buClrTx/>
              <a:buSzTx/>
              <a:buFontTx/>
              <a:buNone/>
              <a:defRPr sz="1800" b="1"/>
            </a:lvl1pPr>
            <a:lvl2pPr marL="171450" indent="342900">
              <a:spcBef>
                <a:spcPts val="700"/>
              </a:spcBef>
              <a:buClrTx/>
              <a:buSzTx/>
              <a:buFontTx/>
              <a:buNone/>
              <a:defRPr sz="1800" b="1"/>
            </a:lvl2pPr>
            <a:lvl3pPr marL="171450" indent="685800">
              <a:spcBef>
                <a:spcPts val="700"/>
              </a:spcBef>
              <a:buClrTx/>
              <a:buSzTx/>
              <a:buFontTx/>
              <a:buNone/>
              <a:defRPr sz="1800" b="1"/>
            </a:lvl3pPr>
            <a:lvl4pPr marL="171450" indent="1028700">
              <a:spcBef>
                <a:spcPts val="700"/>
              </a:spcBef>
              <a:buClrTx/>
              <a:buSzTx/>
              <a:buFontTx/>
              <a:buNone/>
              <a:defRPr sz="1800" b="1"/>
            </a:lvl4pPr>
            <a:lvl5pPr marL="171450" indent="1371600">
              <a:spcBef>
                <a:spcPts val="700"/>
              </a:spcBef>
              <a:buClrTx/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2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Google Shape;41;p32"/>
          <p:cNvSpPr txBox="1">
            <a:spLocks noGrp="1"/>
          </p:cNvSpPr>
          <p:nvPr>
            <p:ph type="body" sz="quarter" idx="21"/>
          </p:nvPr>
        </p:nvSpPr>
        <p:spPr>
          <a:xfrm>
            <a:off x="839787" y="1681165"/>
            <a:ext cx="5157788" cy="823914"/>
          </a:xfrm>
          <a:prstGeom prst="rect">
            <a:avLst/>
          </a:prstGeom>
        </p:spPr>
        <p:txBody>
          <a:bodyPr anchor="b"/>
          <a:lstStyle/>
          <a:p>
            <a:pPr marL="171450" indent="0">
              <a:spcBef>
                <a:spcPts val="70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pic>
        <p:nvPicPr>
          <p:cNvPr id="68" name="Google Shape;43;p32" descr="Google Shape;43;p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84" name="Google Shape;48;p34" descr="Google Shape;48;p34"/>
          <p:cNvPicPr>
            <a:picLocks noChangeAspect="1"/>
          </p:cNvPicPr>
          <p:nvPr/>
        </p:nvPicPr>
        <p:blipFill>
          <a:blip r:embed="rId2"/>
          <a:srcRect l="534" r="532"/>
          <a:stretch>
            <a:fillRect/>
          </a:stretch>
        </p:blipFill>
        <p:spPr>
          <a:xfrm>
            <a:off x="-9939" y="0"/>
            <a:ext cx="3250097" cy="686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Google Shape;50;p34" descr="Google Shape;50;p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31" y="365125"/>
            <a:ext cx="953972" cy="692398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52;p35" descr="Google Shape;52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"/>
            <a:ext cx="12424598" cy="6988835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5638170" y="1886293"/>
            <a:ext cx="6364360" cy="2387602"/>
          </a:xfrm>
          <a:prstGeom prst="rect">
            <a:avLst/>
          </a:prstGeom>
        </p:spPr>
        <p:txBody>
          <a:bodyPr anchor="b"/>
          <a:lstStyle>
            <a:lvl1pPr algn="ctr">
              <a:defRPr sz="33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7637" y="6356350"/>
            <a:ext cx="219964" cy="20587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;p26" descr="Google Shape;7;p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21418" y="0"/>
            <a:ext cx="12192001" cy="685800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217" y="6356351"/>
            <a:ext cx="258584" cy="248266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 algn="r">
              <a:defRPr sz="1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45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91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7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82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8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74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200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57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114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images.google.com/imgres?imgurl=http://school.discoveryeducation.com/clipart/images/milk.gif&amp;imgrefurl=http://school.discoveryeducation.com/clipart/clip/milk.html&amp;usg=__UIFYQE-Jm_qUzN7ghkL7pU5GT-s=&amp;h=393&amp;w=375&amp;sz=7&amp;hl=en&amp;start=3&amp;tbnid=rWENLuYsdioxSM:&amp;tbnh=124&amp;tbnw=118&amp;prev=/images?q=milk&amp;hl=en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jpeg"/><Relationship Id="rId4" Type="http://schemas.openxmlformats.org/officeDocument/2006/relationships/hyperlink" Target="http://images.google.com/imgres?imgurl=http://yevrah.blogsome.com/wp-admin/images/sugar-.jpg&amp;imgrefurl=http://yevrah.blogsome.com/2008/05/10/&amp;usg=__DzZvF3W-EJCaa3F4sGxZOX7Pk4Q=&amp;h=599&amp;w=435&amp;sz=25&amp;hl=en&amp;start=3&amp;tbnid=cg4UhKYRk6tSMM:&amp;tbnh=135&amp;tbnw=98&amp;prev=/images?q=sugar&amp;hl=e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>
            <a:spLocks noGrp="1"/>
          </p:cNvSpPr>
          <p:nvPr>
            <p:ph type="ctrTitle"/>
          </p:nvPr>
        </p:nvSpPr>
        <p:spPr>
          <a:xfrm>
            <a:off x="767534" y="1122362"/>
            <a:ext cx="4961937" cy="1163638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82" name="Google Shape;73;p1"/>
          <p:cNvSpPr txBox="1"/>
          <p:nvPr/>
        </p:nvSpPr>
        <p:spPr>
          <a:xfrm>
            <a:off x="400564" y="1269332"/>
            <a:ext cx="6861000" cy="6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b">
            <a:normAutofit/>
          </a:bodyPr>
          <a:lstStyle>
            <a:lvl1pPr algn="ctr">
              <a:lnSpc>
                <a:spcPct val="90000"/>
              </a:lnSpc>
              <a:defRPr sz="35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Health Awareness and Nutrition </a:t>
            </a:r>
          </a:p>
        </p:txBody>
      </p:sp>
      <p:sp>
        <p:nvSpPr>
          <p:cNvPr id="183" name="Google Shape;74;p1"/>
          <p:cNvSpPr txBox="1"/>
          <p:nvPr/>
        </p:nvSpPr>
        <p:spPr>
          <a:xfrm>
            <a:off x="731241" y="1892731"/>
            <a:ext cx="6383100" cy="91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800">
                <a:latin typeface="+mn-lt"/>
                <a:ea typeface="+mn-ea"/>
                <a:cs typeface="+mn-cs"/>
                <a:sym typeface="Calibri"/>
              </a:defRPr>
            </a:pPr>
            <a:r>
              <a:t>Department of Clinical Nutrition and Dietetics</a:t>
            </a:r>
            <a:br/>
            <a:r>
              <a:t>College of Health Sciences </a:t>
            </a:r>
          </a:p>
          <a:p>
            <a:pPr>
              <a:defRPr sz="1800">
                <a:latin typeface="+mn-lt"/>
                <a:ea typeface="+mn-ea"/>
                <a:cs typeface="+mn-cs"/>
                <a:sym typeface="Calibri"/>
              </a:defRPr>
            </a:pPr>
            <a:r>
              <a:t>Lecture 3: Carbohydrates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xfrm>
            <a:off x="609599" y="253999"/>
            <a:ext cx="6364359" cy="7112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Polysaccharides</a:t>
            </a:r>
          </a:p>
        </p:txBody>
      </p:sp>
      <p:sp>
        <p:nvSpPr>
          <p:cNvPr id="23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57838" y="1219200"/>
            <a:ext cx="5257801" cy="4648200"/>
          </a:xfrm>
          <a:prstGeom prst="rect">
            <a:avLst/>
          </a:prstGeom>
        </p:spPr>
        <p:txBody>
          <a:bodyPr/>
          <a:lstStyle/>
          <a:p>
            <a:pPr marL="509206" indent="-339470" algn="l" defTabSz="905255">
              <a:spcBef>
                <a:spcPts val="600"/>
              </a:spcBef>
              <a:buClr>
                <a:srgbClr val="000000"/>
              </a:buClr>
              <a:buSzPts val="2100"/>
              <a:buFont typeface="Arial"/>
              <a:buChar char="•"/>
              <a:defRPr sz="2178"/>
            </a:pPr>
            <a:r>
              <a:t>Starch:</a:t>
            </a:r>
          </a:p>
          <a:p>
            <a:pPr marL="0" indent="169735" algn="l" defTabSz="905255">
              <a:spcBef>
                <a:spcPts val="600"/>
              </a:spcBef>
              <a:defRPr sz="2178">
                <a:solidFill>
                  <a:srgbClr val="6C6C6C"/>
                </a:solidFill>
              </a:defRPr>
            </a:pPr>
            <a:r>
              <a:t>It consists of a large number of glucose units</a:t>
            </a:r>
          </a:p>
          <a:p>
            <a:pPr marL="0" indent="169735" algn="l" defTabSz="905255">
              <a:spcBef>
                <a:spcPts val="600"/>
              </a:spcBef>
              <a:defRPr sz="2178">
                <a:solidFill>
                  <a:srgbClr val="6C6C6C"/>
                </a:solidFill>
              </a:defRPr>
            </a:pPr>
            <a:r>
              <a:t>It is produced by all green plants as an energy store</a:t>
            </a:r>
          </a:p>
          <a:p>
            <a:pPr marL="0" indent="169735" algn="l" defTabSz="905255">
              <a:spcBef>
                <a:spcPts val="600"/>
              </a:spcBef>
              <a:defRPr sz="2178">
                <a:solidFill>
                  <a:srgbClr val="6C6C6C"/>
                </a:solidFill>
              </a:defRPr>
            </a:pPr>
            <a:r>
              <a:t>It is the most common carbohydrate in the human diet (potatoes, wheat, maize, rice)</a:t>
            </a:r>
          </a:p>
          <a:p>
            <a:pPr marL="0" indent="169735" algn="l" defTabSz="905255">
              <a:spcBef>
                <a:spcPts val="600"/>
              </a:spcBef>
              <a:defRPr sz="2178">
                <a:solidFill>
                  <a:srgbClr val="6C6C6C"/>
                </a:solidFill>
              </a:defRPr>
            </a:pPr>
            <a:r>
              <a:t>It gets converted into  glucose</a:t>
            </a:r>
          </a:p>
          <a:p>
            <a:pPr marL="509206" indent="-339470" algn="l" defTabSz="905255">
              <a:spcBef>
                <a:spcPts val="600"/>
              </a:spcBef>
              <a:buClr>
                <a:srgbClr val="000000"/>
              </a:buClr>
              <a:buSzPts val="2100"/>
              <a:buFont typeface="Arial"/>
              <a:buChar char="•"/>
              <a:defRPr sz="2178"/>
            </a:pPr>
            <a:r>
              <a:t>Fibers</a:t>
            </a:r>
          </a:p>
          <a:p>
            <a:pPr marL="0" indent="169735" algn="l" defTabSz="905255">
              <a:spcBef>
                <a:spcPts val="600"/>
              </a:spcBef>
              <a:defRPr sz="2178">
                <a:solidFill>
                  <a:srgbClr val="660066"/>
                </a:solidFill>
              </a:defRPr>
            </a:pPr>
            <a:r>
              <a:t>Not digested by the body</a:t>
            </a:r>
          </a:p>
          <a:p>
            <a:pPr marL="0" indent="169735" algn="l" defTabSz="905255">
              <a:spcBef>
                <a:spcPts val="600"/>
              </a:spcBef>
              <a:defRPr sz="2178">
                <a:solidFill>
                  <a:srgbClr val="6C6C6C"/>
                </a:solidFill>
              </a:defRPr>
            </a:pPr>
            <a:r>
              <a:t>Main sources are fruits, vegetables, legumes and whole grains</a:t>
            </a:r>
          </a:p>
          <a:p>
            <a:pPr marL="0" indent="169735" algn="l" defTabSz="905255">
              <a:spcBef>
                <a:spcPts val="600"/>
              </a:spcBef>
              <a:defRPr sz="2178">
                <a:solidFill>
                  <a:srgbClr val="6C6C6C"/>
                </a:solidFill>
              </a:defRPr>
            </a:pPr>
            <a:r>
              <a:t>Cellulose, Hemicelluloses, Pectins</a:t>
            </a:r>
          </a:p>
        </p:txBody>
      </p:sp>
      <p:pic>
        <p:nvPicPr>
          <p:cNvPr id="23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2029239" cy="304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xfrm>
            <a:off x="3313043" y="76200"/>
            <a:ext cx="4827562" cy="1325564"/>
          </a:xfrm>
          <a:prstGeom prst="rect">
            <a:avLst/>
          </a:prstGeom>
        </p:spPr>
        <p:txBody>
          <a:bodyPr/>
          <a:lstStyle/>
          <a:p>
            <a:r>
              <a:t>Fibers</a:t>
            </a:r>
          </a:p>
        </p:txBody>
      </p:sp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2"/>
          <a:srcRect t="26722"/>
          <a:stretch>
            <a:fillRect/>
          </a:stretch>
        </p:blipFill>
        <p:spPr>
          <a:xfrm>
            <a:off x="8140603" y="1981200"/>
            <a:ext cx="3772705" cy="251735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Content Placeholder 2"/>
          <p:cNvSpPr txBox="1"/>
          <p:nvPr/>
        </p:nvSpPr>
        <p:spPr>
          <a:xfrm>
            <a:off x="3322320" y="1219200"/>
            <a:ext cx="4785360" cy="535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defRPr sz="2200"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Two types of fibers:</a:t>
            </a:r>
          </a:p>
          <a:p>
            <a:pPr>
              <a:spcBef>
                <a:spcPts val="600"/>
              </a:spcBef>
              <a:buClr>
                <a:srgbClr val="535353"/>
              </a:buClr>
              <a:buSzPct val="73000"/>
              <a:buChar char="⦿"/>
              <a:defRPr sz="2200">
                <a:latin typeface="+mn-lt"/>
                <a:ea typeface="+mn-ea"/>
                <a:cs typeface="+mn-cs"/>
                <a:sym typeface="Calibri"/>
              </a:defRPr>
            </a:pPr>
            <a:r>
              <a:rPr b="1" dirty="0"/>
              <a:t>Soluble fibers </a:t>
            </a:r>
          </a:p>
          <a:p>
            <a:pPr lvl="2" indent="530225">
              <a:spcBef>
                <a:spcPts val="400"/>
              </a:spcBef>
              <a:defRPr sz="2200" b="1">
                <a:solidFill>
                  <a:srgbClr val="660066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Viscous</a:t>
            </a:r>
            <a:r>
              <a:rPr b="0" dirty="0">
                <a:solidFill>
                  <a:srgbClr val="6C6C6C"/>
                </a:solidFill>
              </a:rPr>
              <a:t> (thick consistency due to their solubility in water) </a:t>
            </a:r>
          </a:p>
          <a:p>
            <a:pPr lvl="2" indent="530225">
              <a:spcBef>
                <a:spcPts val="400"/>
              </a:spcBef>
              <a:defRPr sz="2200" b="1">
                <a:solidFill>
                  <a:srgbClr val="660066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Fermentable</a:t>
            </a:r>
            <a:r>
              <a:rPr b="0" dirty="0">
                <a:solidFill>
                  <a:srgbClr val="6C6C6C"/>
                </a:solidFill>
              </a:rPr>
              <a:t> :It is fermented in the large intestine into gases and active byproducts; used as feed for the bacteria in the gut- (prebiotic) </a:t>
            </a:r>
          </a:p>
          <a:p>
            <a:pPr lvl="2" indent="530225">
              <a:defRPr sz="2200" b="1">
                <a:solidFill>
                  <a:srgbClr val="660066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Food Sources</a:t>
            </a:r>
            <a:r>
              <a:rPr b="0" dirty="0">
                <a:solidFill>
                  <a:srgbClr val="6C6C6C"/>
                </a:solidFill>
              </a:rPr>
              <a:t>: oats, fruits, vegetables, legumes</a:t>
            </a:r>
          </a:p>
          <a:p>
            <a:pPr lvl="2" indent="530225">
              <a:defRPr sz="2200" b="1">
                <a:solidFill>
                  <a:srgbClr val="660066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Health Benefits: </a:t>
            </a:r>
          </a:p>
          <a:p>
            <a:pPr lvl="2" indent="530225">
              <a:defRPr sz="2200">
                <a:solidFill>
                  <a:srgbClr val="6C6C6C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Slow gastric emptying time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give a feeling of satiety </a:t>
            </a:r>
          </a:p>
          <a:p>
            <a:pPr lvl="2" indent="530225">
              <a:defRPr sz="2200">
                <a:solidFill>
                  <a:srgbClr val="6C6C6C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Help reducing glucose and cholesterol levels in the blood 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505200" y="1253331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SzTx/>
              <a:buNone/>
            </a:pPr>
            <a:endParaRPr dirty="0"/>
          </a:p>
          <a:p>
            <a:pPr marL="273050" lvl="1" indent="-273050">
              <a:lnSpc>
                <a:spcPct val="81000"/>
              </a:lnSpc>
              <a:spcBef>
                <a:spcPts val="600"/>
              </a:spcBef>
              <a:buClr>
                <a:srgbClr val="535353"/>
              </a:buClr>
              <a:buSzPct val="73000"/>
              <a:buFontTx/>
              <a:buChar char="⦿"/>
              <a:defRPr sz="2600"/>
            </a:pPr>
            <a:r>
              <a:rPr b="1" dirty="0"/>
              <a:t>Insoluble fibers </a:t>
            </a:r>
          </a:p>
          <a:p>
            <a:pPr marL="0" lvl="2" indent="530225">
              <a:lnSpc>
                <a:spcPct val="81000"/>
              </a:lnSpc>
              <a:buSzTx/>
              <a:buNone/>
              <a:defRPr b="1">
                <a:solidFill>
                  <a:srgbClr val="660066"/>
                </a:solidFill>
              </a:defRPr>
            </a:pPr>
            <a:r>
              <a:rPr dirty="0"/>
              <a:t>Non-viscous </a:t>
            </a:r>
            <a:r>
              <a:rPr b="0" dirty="0">
                <a:solidFill>
                  <a:srgbClr val="6C6C6C"/>
                </a:solidFill>
              </a:rPr>
              <a:t>(due to insolubility in water)</a:t>
            </a:r>
          </a:p>
          <a:p>
            <a:pPr marL="0" lvl="2" indent="530225">
              <a:lnSpc>
                <a:spcPct val="81000"/>
              </a:lnSpc>
              <a:buSzTx/>
              <a:buNone/>
              <a:defRPr>
                <a:solidFill>
                  <a:srgbClr val="6C6C6C"/>
                </a:solidFill>
              </a:defRPr>
            </a:pPr>
            <a:r>
              <a:rPr dirty="0"/>
              <a:t>less fermentable &amp; aid the digestive system by easing elimination and </a:t>
            </a:r>
            <a:r>
              <a:rPr b="1" dirty="0">
                <a:solidFill>
                  <a:srgbClr val="660066"/>
                </a:solidFill>
              </a:rPr>
              <a:t>alleviating constipation </a:t>
            </a:r>
          </a:p>
          <a:p>
            <a:pPr marL="0" lvl="2" indent="530225">
              <a:lnSpc>
                <a:spcPct val="81000"/>
              </a:lnSpc>
              <a:buSzTx/>
              <a:buNone/>
              <a:defRPr b="1">
                <a:solidFill>
                  <a:srgbClr val="660066"/>
                </a:solidFill>
              </a:defRPr>
            </a:pPr>
            <a:r>
              <a:rPr lang="en-US" b="1" dirty="0">
                <a:solidFill>
                  <a:srgbClr val="660066"/>
                </a:solidFill>
              </a:rPr>
              <a:t>•	</a:t>
            </a:r>
            <a:r>
              <a:rPr dirty="0"/>
              <a:t>Food sources: </a:t>
            </a:r>
            <a:r>
              <a:rPr b="0" dirty="0">
                <a:solidFill>
                  <a:srgbClr val="6C6C6C"/>
                </a:solidFill>
              </a:rPr>
              <a:t>whole grains, skins of fruits and vegetables</a:t>
            </a:r>
          </a:p>
          <a:p>
            <a:pPr marL="0" lvl="2" indent="530225">
              <a:lnSpc>
                <a:spcPct val="81000"/>
              </a:lnSpc>
              <a:buSzTx/>
              <a:buNone/>
              <a:defRPr>
                <a:solidFill>
                  <a:srgbClr val="6C6C6C"/>
                </a:solidFill>
              </a:defRPr>
            </a:pPr>
            <a:endParaRPr b="0" dirty="0">
              <a:solidFill>
                <a:srgbClr val="6C6C6C"/>
              </a:solidFill>
            </a:endParaRPr>
          </a:p>
          <a:p>
            <a:pPr marL="0" lvl="2" indent="530225">
              <a:lnSpc>
                <a:spcPct val="81000"/>
              </a:lnSpc>
              <a:buSzTx/>
              <a:buNone/>
              <a:defRPr b="1">
                <a:solidFill>
                  <a:srgbClr val="660066"/>
                </a:solidFill>
              </a:defRPr>
            </a:pPr>
            <a:r>
              <a:rPr dirty="0"/>
              <a:t>Health benefits</a:t>
            </a:r>
            <a:endParaRPr lang="en-US" b="1" dirty="0">
              <a:solidFill>
                <a:srgbClr val="660066"/>
              </a:solidFill>
            </a:endParaRPr>
          </a:p>
          <a:p>
            <a:pPr marL="0" lvl="2" indent="530225">
              <a:lnSpc>
                <a:spcPct val="81000"/>
              </a:lnSpc>
              <a:buSzTx/>
              <a:buNone/>
              <a:defRPr b="1">
                <a:solidFill>
                  <a:srgbClr val="660066"/>
                </a:solidFill>
              </a:defRPr>
            </a:pPr>
            <a:endParaRPr dirty="0"/>
          </a:p>
          <a:p>
            <a:pPr marL="0" lvl="2" indent="530225">
              <a:lnSpc>
                <a:spcPct val="81000"/>
              </a:lnSpc>
              <a:buSzTx/>
              <a:buNone/>
              <a:defRPr>
                <a:solidFill>
                  <a:srgbClr val="6C6C6C"/>
                </a:solidFill>
              </a:defRPr>
            </a:pPr>
            <a:r>
              <a:rPr dirty="0"/>
              <a:t>Increase bulk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soften stool </a:t>
            </a:r>
          </a:p>
          <a:p>
            <a:pPr marL="0" lvl="2" indent="530225">
              <a:lnSpc>
                <a:spcPct val="81000"/>
              </a:lnSpc>
              <a:buSzTx/>
              <a:buNone/>
              <a:defRPr>
                <a:solidFill>
                  <a:srgbClr val="6C6C6C"/>
                </a:solidFill>
              </a:defRPr>
            </a:pPr>
            <a:r>
              <a:rPr dirty="0"/>
              <a:t>prevent constipation </a:t>
            </a:r>
          </a:p>
        </p:txBody>
      </p:sp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3535017" y="381000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Fiber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524000"/>
            <a:ext cx="1964783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3167841" y="-777877"/>
            <a:ext cx="6364360" cy="2387602"/>
          </a:xfrm>
          <a:prstGeom prst="rect">
            <a:avLst/>
          </a:prstGeom>
        </p:spPr>
        <p:txBody>
          <a:bodyPr/>
          <a:lstStyle/>
          <a:p>
            <a:r>
              <a:t>Fiber</a:t>
            </a:r>
          </a:p>
        </p:txBody>
      </p:sp>
      <p:sp>
        <p:nvSpPr>
          <p:cNvPr id="243" name="Content Placeholder 2"/>
          <p:cNvSpPr txBox="1">
            <a:spLocks noGrp="1"/>
          </p:cNvSpPr>
          <p:nvPr>
            <p:ph type="body" sz="half" idx="4294967295"/>
          </p:nvPr>
        </p:nvSpPr>
        <p:spPr>
          <a:xfrm>
            <a:off x="5867400" y="1596472"/>
            <a:ext cx="5181600" cy="5095876"/>
          </a:xfrm>
          <a:prstGeom prst="rect">
            <a:avLst/>
          </a:prstGeom>
        </p:spPr>
        <p:txBody>
          <a:bodyPr/>
          <a:lstStyle/>
          <a:p>
            <a:pPr marL="0" indent="0" defTabSz="850391">
              <a:spcBef>
                <a:spcPts val="900"/>
              </a:spcBef>
              <a:buSzTx/>
              <a:buNone/>
              <a:defRPr sz="2046" b="1">
                <a:solidFill>
                  <a:srgbClr val="CCCCFF"/>
                </a:solidFill>
              </a:defRPr>
            </a:pPr>
            <a:r>
              <a:rPr dirty="0"/>
              <a:t>Important information:</a:t>
            </a:r>
          </a:p>
          <a:p>
            <a:pPr marL="425195" indent="-330708" defTabSz="850391">
              <a:spcBef>
                <a:spcPts val="900"/>
              </a:spcBef>
              <a:buFontTx/>
              <a:buChar char="⦿"/>
              <a:defRPr sz="2046">
                <a:solidFill>
                  <a:srgbClr val="FFFFFF"/>
                </a:solidFill>
              </a:defRPr>
            </a:pPr>
            <a:r>
              <a:rPr dirty="0"/>
              <a:t>If the diet is high in fibers, it is the potential for significant intestinal gas production and bloating</a:t>
            </a:r>
          </a:p>
          <a:p>
            <a:pPr marL="425195" indent="-330708" defTabSz="850391">
              <a:spcBef>
                <a:spcPts val="900"/>
              </a:spcBef>
              <a:buFontTx/>
              <a:buChar char="⦿"/>
              <a:defRPr sz="2046">
                <a:solidFill>
                  <a:srgbClr val="FFFFFF"/>
                </a:solidFill>
              </a:defRPr>
            </a:pPr>
            <a:r>
              <a:rPr dirty="0"/>
              <a:t>When you add fiber you should also include more fluids </a:t>
            </a:r>
          </a:p>
          <a:p>
            <a:pPr marL="0" lvl="1" indent="271652" defTabSz="850391">
              <a:spcBef>
                <a:spcPts val="900"/>
              </a:spcBef>
              <a:buSzTx/>
              <a:buNone/>
              <a:defRPr sz="2046">
                <a:solidFill>
                  <a:srgbClr val="FFFFFF"/>
                </a:solidFill>
              </a:defRPr>
            </a:pPr>
            <a:r>
              <a:rPr dirty="0"/>
              <a:t>Constipation can occur if insufficient fluid is consumed with a high-fiber diet</a:t>
            </a:r>
          </a:p>
          <a:p>
            <a:pPr marL="425195" indent="-330708" defTabSz="850391">
              <a:spcBef>
                <a:spcPts val="900"/>
              </a:spcBef>
              <a:buFontTx/>
              <a:buChar char="⦿"/>
              <a:defRPr sz="2046">
                <a:solidFill>
                  <a:srgbClr val="FFFFFF"/>
                </a:solidFill>
              </a:defRPr>
            </a:pPr>
            <a:r>
              <a:rPr dirty="0"/>
              <a:t>Excess intake of fibers is not very appreciated as they can reduce the absorption of certain vitamins and minerals</a:t>
            </a:r>
          </a:p>
          <a:p>
            <a:pPr marL="519683" lvl="1" indent="0" defTabSz="850391">
              <a:spcBef>
                <a:spcPts val="900"/>
              </a:spcBef>
              <a:buNone/>
              <a:defRPr sz="2046"/>
            </a:pPr>
            <a:endParaRPr dirty="0"/>
          </a:p>
          <a:p>
            <a:pPr marL="330708" indent="-236220" defTabSz="850391">
              <a:spcBef>
                <a:spcPts val="900"/>
              </a:spcBef>
              <a:buSzTx/>
              <a:buNone/>
              <a:defRPr sz="2046"/>
            </a:pPr>
            <a:r>
              <a:rPr dirty="0"/>
              <a:t>	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1"/>
          <p:cNvSpPr txBox="1">
            <a:spLocks noGrp="1"/>
          </p:cNvSpPr>
          <p:nvPr>
            <p:ph type="title"/>
          </p:nvPr>
        </p:nvSpPr>
        <p:spPr>
          <a:xfrm>
            <a:off x="1208314" y="457200"/>
            <a:ext cx="3563715" cy="800100"/>
          </a:xfrm>
          <a:prstGeom prst="rect">
            <a:avLst/>
          </a:prstGeom>
        </p:spPr>
        <p:txBody>
          <a:bodyPr/>
          <a:lstStyle/>
          <a:p>
            <a:r>
              <a:rPr dirty="0"/>
              <a:t>Digestion of CHO</a:t>
            </a:r>
          </a:p>
        </p:txBody>
      </p:sp>
      <p:sp>
        <p:nvSpPr>
          <p:cNvPr id="24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4170" y="1817913"/>
            <a:ext cx="6150429" cy="46917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ts val="2200"/>
              <a:defRPr sz="2200"/>
            </a:pPr>
            <a:r>
              <a:rPr dirty="0"/>
              <a:t>The digestion of CHO starts in the mouth with the help of </a:t>
            </a:r>
            <a:r>
              <a:rPr b="1" dirty="0"/>
              <a:t>salivary amylase</a:t>
            </a:r>
            <a:r>
              <a:rPr dirty="0"/>
              <a:t>. </a:t>
            </a:r>
          </a:p>
          <a:p>
            <a:pPr>
              <a:buSzPts val="2200"/>
              <a:defRPr sz="2200"/>
            </a:pPr>
            <a:r>
              <a:rPr dirty="0"/>
              <a:t>Carbohydrate digestion continues in the small intestine</a:t>
            </a:r>
            <a:r>
              <a:rPr lang="en-US" dirty="0"/>
              <a:t>: </a:t>
            </a:r>
            <a:r>
              <a:rPr dirty="0"/>
              <a:t>pancreatic amylases breakdown the CHO </a:t>
            </a:r>
            <a:r>
              <a:rPr lang="en-US" dirty="0"/>
              <a:t>into</a:t>
            </a:r>
            <a:r>
              <a:rPr dirty="0"/>
              <a:t> </a:t>
            </a:r>
            <a:r>
              <a:rPr lang="en-US" dirty="0"/>
              <a:t>a </a:t>
            </a:r>
            <a:r>
              <a:rPr dirty="0"/>
              <a:t>simpler form</a:t>
            </a:r>
          </a:p>
          <a:p>
            <a:pPr>
              <a:buSzPts val="2200"/>
              <a:defRPr sz="2200" u="sng"/>
            </a:pPr>
            <a:r>
              <a:rPr dirty="0">
                <a:solidFill>
                  <a:srgbClr val="FF0000"/>
                </a:solidFill>
              </a:rPr>
              <a:t>End products of carbohydrate digestion</a:t>
            </a:r>
            <a:r>
              <a:rPr lang="en-US" dirty="0">
                <a:solidFill>
                  <a:srgbClr val="FF0000"/>
                </a:solidFill>
              </a:rPr>
              <a:t>:</a:t>
            </a:r>
            <a:endParaRPr dirty="0">
              <a:solidFill>
                <a:srgbClr val="FF0000"/>
              </a:solidFill>
            </a:endParaRPr>
          </a:p>
          <a:p>
            <a:pPr lvl="1">
              <a:buSzPts val="2200"/>
              <a:defRPr sz="2200"/>
            </a:pPr>
            <a:r>
              <a:rPr dirty="0"/>
              <a:t>Glucose, fructose, galactose</a:t>
            </a:r>
          </a:p>
          <a:p>
            <a:pPr lvl="1">
              <a:buSzPts val="2200"/>
              <a:defRPr sz="2200"/>
            </a:pPr>
            <a:r>
              <a:rPr dirty="0"/>
              <a:t>Absorbed into bloodstream</a:t>
            </a:r>
          </a:p>
          <a:p>
            <a:pPr>
              <a:buSzPts val="2200"/>
              <a:defRPr sz="2200" u="sng"/>
            </a:pPr>
            <a:r>
              <a:rPr dirty="0"/>
              <a:t>Fibers are not digested, </a:t>
            </a:r>
            <a:r>
              <a:rPr lang="en-US" dirty="0"/>
              <a:t>they are </a:t>
            </a:r>
            <a:r>
              <a:rPr dirty="0"/>
              <a:t>excreted in feces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EF4B7D-2CB5-BDA2-C03E-31161567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1257300"/>
            <a:ext cx="5192486" cy="4873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2"/>
          <p:cNvSpPr txBox="1">
            <a:spLocks noGrp="1"/>
          </p:cNvSpPr>
          <p:nvPr>
            <p:ph type="title"/>
          </p:nvPr>
        </p:nvSpPr>
        <p:spPr>
          <a:xfrm>
            <a:off x="4191000" y="533400"/>
            <a:ext cx="4827562" cy="1325564"/>
          </a:xfrm>
          <a:prstGeom prst="rect">
            <a:avLst/>
          </a:prstGeom>
        </p:spPr>
        <p:txBody>
          <a:bodyPr/>
          <a:lstStyle/>
          <a:p>
            <a:r>
              <a:t>Functions of CHO</a:t>
            </a:r>
          </a:p>
        </p:txBody>
      </p:sp>
      <p:sp>
        <p:nvSpPr>
          <p:cNvPr id="249" name="Rectangle 3"/>
          <p:cNvSpPr txBox="1">
            <a:spLocks noGrp="1"/>
          </p:cNvSpPr>
          <p:nvPr>
            <p:ph type="body" idx="4294967295"/>
          </p:nvPr>
        </p:nvSpPr>
        <p:spPr>
          <a:xfrm>
            <a:off x="4114800" y="1524000"/>
            <a:ext cx="7543800" cy="5257800"/>
          </a:xfrm>
          <a:prstGeom prst="rect">
            <a:avLst/>
          </a:prstGeom>
        </p:spPr>
        <p:txBody>
          <a:bodyPr/>
          <a:lstStyle/>
          <a:p>
            <a:pPr>
              <a:buSzPts val="2200"/>
              <a:defRPr sz="2200"/>
            </a:pPr>
            <a:r>
              <a:rPr dirty="0"/>
              <a:t>Energy source</a:t>
            </a:r>
          </a:p>
          <a:p>
            <a:pPr>
              <a:buSzPts val="2200"/>
              <a:defRPr sz="2200"/>
            </a:pPr>
            <a:r>
              <a:rPr dirty="0"/>
              <a:t>Glucose:</a:t>
            </a:r>
          </a:p>
          <a:p>
            <a:pPr marL="0" lvl="2" indent="238125">
              <a:spcBef>
                <a:spcPts val="600"/>
              </a:spcBef>
              <a:buSzTx/>
              <a:buNone/>
              <a:defRPr sz="2200">
                <a:solidFill>
                  <a:srgbClr val="6C6C6C"/>
                </a:solidFill>
              </a:defRPr>
            </a:pPr>
            <a:r>
              <a:rPr dirty="0"/>
              <a:t>     Basic simple sugar in body metabolism</a:t>
            </a:r>
          </a:p>
          <a:p>
            <a:pPr lvl="1">
              <a:buSzPts val="2200"/>
              <a:defRPr sz="2200"/>
            </a:pPr>
            <a:r>
              <a:rPr dirty="0"/>
              <a:t>1 gram of CHO gives 4 kcals</a:t>
            </a:r>
          </a:p>
          <a:p>
            <a:pPr lvl="1">
              <a:buSzPts val="2200"/>
              <a:defRPr sz="2200"/>
            </a:pPr>
            <a:r>
              <a:rPr dirty="0"/>
              <a:t>Primary energy source for the body </a:t>
            </a:r>
          </a:p>
          <a:p>
            <a:pPr lvl="1">
              <a:buSzPts val="2200"/>
              <a:buFontTx/>
              <a:buChar char="❖"/>
              <a:defRPr sz="2200"/>
            </a:pPr>
            <a:r>
              <a:rPr dirty="0"/>
              <a:t>Adequate carbohydrate intake spares proteins for </a:t>
            </a:r>
            <a:r>
              <a:rPr lang="en-US" dirty="0"/>
              <a:t>their</a:t>
            </a:r>
            <a:r>
              <a:rPr dirty="0"/>
              <a:t> prime function of growth &amp; maintenance</a:t>
            </a:r>
          </a:p>
          <a:p>
            <a:pPr>
              <a:buSzPts val="2200"/>
              <a:defRPr sz="2200"/>
            </a:pPr>
            <a:r>
              <a:rPr dirty="0"/>
              <a:t>Energy source for the cells of the Central Nervous System and red blood cells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943600" y="2215459"/>
            <a:ext cx="5181600" cy="4351339"/>
          </a:xfrm>
          <a:prstGeom prst="rect">
            <a:avLst/>
          </a:prstGeom>
        </p:spPr>
        <p:txBody>
          <a:bodyPr/>
          <a:lstStyle/>
          <a:p>
            <a:r>
              <a:t>Used for energy</a:t>
            </a:r>
          </a:p>
          <a:p>
            <a:r>
              <a:t>Excess is converted to liver or muscle glycogen</a:t>
            </a:r>
          </a:p>
          <a:p>
            <a:r>
              <a:t>Excess is converted to and stored as fat in adipose tissues</a:t>
            </a:r>
          </a:p>
        </p:txBody>
      </p:sp>
      <p:sp>
        <p:nvSpPr>
          <p:cNvPr id="252" name="Title 1"/>
          <p:cNvSpPr txBox="1">
            <a:spLocks noGrp="1"/>
          </p:cNvSpPr>
          <p:nvPr>
            <p:ph type="title"/>
          </p:nvPr>
        </p:nvSpPr>
        <p:spPr>
          <a:xfrm>
            <a:off x="6019800" y="11430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Routes of blood glucose</a:t>
            </a:r>
          </a:p>
        </p:txBody>
      </p:sp>
      <p:pic>
        <p:nvPicPr>
          <p:cNvPr id="253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0321"/>
            <a:ext cx="4557713" cy="4743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675860" y="533400"/>
            <a:ext cx="6364359" cy="919166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t>Carbohydrate Recommendation</a:t>
            </a:r>
          </a:p>
        </p:txBody>
      </p:sp>
      <p:sp>
        <p:nvSpPr>
          <p:cNvPr id="25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5859" y="1773236"/>
            <a:ext cx="6364359" cy="42574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algn="l" defTabSz="411479">
              <a:spcBef>
                <a:spcPts val="300"/>
              </a:spcBef>
              <a:defRPr sz="989"/>
            </a:pPr>
            <a:endParaRPr dirty="0"/>
          </a:p>
          <a:p>
            <a:pPr marL="154304" indent="-77152" algn="l" defTabSz="411479">
              <a:spcBef>
                <a:spcPts val="300"/>
              </a:spcBef>
              <a:buClr>
                <a:srgbClr val="000000"/>
              </a:buClr>
              <a:buSzPts val="900"/>
              <a:buChar char="⦿"/>
              <a:defRPr sz="989"/>
            </a:pPr>
            <a:r>
              <a:rPr sz="2400" dirty="0"/>
              <a:t>R</a:t>
            </a:r>
            <a:r>
              <a:rPr lang="en-US" sz="2400" dirty="0"/>
              <a:t>ecommended </a:t>
            </a:r>
            <a:r>
              <a:rPr sz="2400" dirty="0"/>
              <a:t>D</a:t>
            </a:r>
            <a:r>
              <a:rPr lang="en-US" sz="2400" dirty="0"/>
              <a:t>ietary </a:t>
            </a:r>
            <a:r>
              <a:rPr sz="2400" dirty="0"/>
              <a:t>A</a:t>
            </a:r>
            <a:r>
              <a:rPr lang="en-US" sz="2400" dirty="0"/>
              <a:t>llowances </a:t>
            </a:r>
            <a:r>
              <a:rPr sz="2400" dirty="0"/>
              <a:t> for carbohydrate</a:t>
            </a:r>
            <a:r>
              <a:rPr lang="en-US" sz="2400" dirty="0"/>
              <a:t>s:</a:t>
            </a:r>
            <a:endParaRPr sz="2400" dirty="0"/>
          </a:p>
          <a:p>
            <a:pPr marL="0" lvl="1" indent="131444" algn="l" defTabSz="411479">
              <a:spcBef>
                <a:spcPts val="300"/>
              </a:spcBef>
              <a:defRPr sz="989" b="1">
                <a:solidFill>
                  <a:schemeClr val="accent1"/>
                </a:solidFill>
              </a:defRPr>
            </a:pPr>
            <a:r>
              <a:rPr sz="2400" dirty="0"/>
              <a:t>Minimum 130 g/day</a:t>
            </a:r>
          </a:p>
          <a:p>
            <a:pPr marL="0" lvl="1" indent="131444" algn="l" defTabSz="411479">
              <a:spcBef>
                <a:spcPts val="300"/>
              </a:spcBef>
              <a:defRPr sz="989" b="1">
                <a:solidFill>
                  <a:schemeClr val="accent1"/>
                </a:solidFill>
              </a:defRPr>
            </a:pPr>
            <a:r>
              <a:rPr sz="2400" dirty="0"/>
              <a:t>45% - 65% total daily energy intake</a:t>
            </a:r>
          </a:p>
          <a:p>
            <a:pPr marL="0" algn="l" defTabSz="411479">
              <a:spcBef>
                <a:spcPts val="300"/>
              </a:spcBef>
              <a:defRPr sz="989"/>
            </a:pPr>
            <a:endParaRPr sz="2400" dirty="0"/>
          </a:p>
          <a:p>
            <a:pPr marL="342900" indent="-342900" algn="l" defTabSz="411479">
              <a:spcBef>
                <a:spcPts val="300"/>
              </a:spcBef>
              <a:buFont typeface="Arial" panose="020B0604020202020204" pitchFamily="34" charset="0"/>
              <a:buChar char="•"/>
              <a:defRPr sz="989"/>
            </a:pPr>
            <a:r>
              <a:rPr sz="2400" dirty="0"/>
              <a:t>For Fibers </a:t>
            </a:r>
          </a:p>
          <a:p>
            <a:pPr marL="0" lvl="1" indent="111442" algn="l" defTabSz="411479">
              <a:spcBef>
                <a:spcPts val="300"/>
              </a:spcBef>
              <a:defRPr sz="989" b="1">
                <a:solidFill>
                  <a:schemeClr val="accent1"/>
                </a:solidFill>
              </a:defRPr>
            </a:pPr>
            <a:r>
              <a:rPr sz="2400" dirty="0"/>
              <a:t>RDA is 25 to 35g/day</a:t>
            </a:r>
            <a:r>
              <a:rPr sz="2400" i="1" dirty="0"/>
              <a:t>. </a:t>
            </a:r>
            <a:r>
              <a:rPr sz="2400" b="0" dirty="0">
                <a:solidFill>
                  <a:srgbClr val="000000"/>
                </a:solidFill>
              </a:rPr>
              <a:t>(depends on food intake and gender)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657600" y="609599"/>
            <a:ext cx="10972800" cy="1508128"/>
          </a:xfrm>
          <a:prstGeom prst="rect">
            <a:avLst/>
          </a:prstGeom>
        </p:spPr>
        <p:txBody>
          <a:bodyPr/>
          <a:lstStyle/>
          <a:p>
            <a:r>
              <a:t>Artificial sweeteners </a:t>
            </a:r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505200" y="1792080"/>
            <a:ext cx="4953000" cy="4846639"/>
          </a:xfrm>
          <a:prstGeom prst="rect">
            <a:avLst/>
          </a:prstGeom>
        </p:spPr>
        <p:txBody>
          <a:bodyPr/>
          <a:lstStyle/>
          <a:p>
            <a:pPr>
              <a:buSzPts val="2200"/>
              <a:buFontTx/>
              <a:buChar char="➢"/>
              <a:defRPr sz="2200"/>
            </a:pPr>
            <a:r>
              <a:rPr dirty="0"/>
              <a:t>Generally sweeter than sucrose</a:t>
            </a:r>
          </a:p>
          <a:p>
            <a:pPr>
              <a:buSzPts val="2200"/>
              <a:buFontTx/>
              <a:buChar char="➢"/>
              <a:defRPr sz="2200"/>
            </a:pPr>
            <a:r>
              <a:rPr dirty="0"/>
              <a:t>Artificial sweeteners and other sugar substitutes are found in a variety of food and beverages marketed as "sugar-free" or "diet," including soft drinks and baked goods.</a:t>
            </a:r>
          </a:p>
          <a:p>
            <a:pPr marL="273050" lvl="1" indent="-273050">
              <a:spcBef>
                <a:spcPts val="600"/>
              </a:spcBef>
              <a:buClr>
                <a:srgbClr val="535353"/>
              </a:buClr>
              <a:buSzPct val="73000"/>
              <a:buFontTx/>
              <a:buChar char="⦿"/>
              <a:defRPr sz="2200"/>
            </a:pPr>
            <a:r>
              <a:rPr dirty="0"/>
              <a:t>They are all calorie free</a:t>
            </a:r>
          </a:p>
          <a:p>
            <a:pPr marL="273050" lvl="1" indent="-273050">
              <a:spcBef>
                <a:spcPts val="600"/>
              </a:spcBef>
              <a:buClr>
                <a:srgbClr val="535353"/>
              </a:buClr>
              <a:buSzPct val="73000"/>
              <a:buFontTx/>
              <a:buChar char="⦿"/>
              <a:defRPr sz="2200"/>
            </a:pPr>
            <a:r>
              <a:rPr dirty="0"/>
              <a:t>These substances are harmful if consumed in high doses but the FDA has approved their consumption within the acceptable doses.</a:t>
            </a:r>
          </a:p>
        </p:txBody>
      </p:sp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2"/>
          <a:srcRect b="3921"/>
          <a:stretch>
            <a:fillRect/>
          </a:stretch>
        </p:blipFill>
        <p:spPr>
          <a:xfrm>
            <a:off x="8839200" y="1981200"/>
            <a:ext cx="2606675" cy="373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2"/>
          <p:cNvSpPr txBox="1">
            <a:spLocks noGrp="1"/>
          </p:cNvSpPr>
          <p:nvPr>
            <p:ph type="title"/>
          </p:nvPr>
        </p:nvSpPr>
        <p:spPr>
          <a:xfrm>
            <a:off x="3584178" y="381000"/>
            <a:ext cx="4827563" cy="1325564"/>
          </a:xfrm>
          <a:prstGeom prst="rect">
            <a:avLst/>
          </a:prstGeom>
        </p:spPr>
        <p:txBody>
          <a:bodyPr/>
          <a:lstStyle/>
          <a:p>
            <a:r>
              <a:t>Artificial Sweeteners</a:t>
            </a:r>
          </a:p>
        </p:txBody>
      </p:sp>
      <p:sp>
        <p:nvSpPr>
          <p:cNvPr id="263" name="Rectangle 3"/>
          <p:cNvSpPr txBox="1">
            <a:spLocks noGrp="1"/>
          </p:cNvSpPr>
          <p:nvPr>
            <p:ph type="body" sz="quarter" idx="4294967295"/>
          </p:nvPr>
        </p:nvSpPr>
        <p:spPr>
          <a:xfrm>
            <a:off x="3502423" y="1553816"/>
            <a:ext cx="2743201" cy="33718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buSzPts val="2200"/>
              <a:defRPr sz="2200"/>
            </a:pPr>
            <a:r>
              <a:t>Saccharin</a:t>
            </a:r>
            <a:endParaRPr sz="1800"/>
          </a:p>
          <a:p>
            <a:pPr lvl="1">
              <a:lnSpc>
                <a:spcPct val="72000"/>
              </a:lnSpc>
              <a:buSzPts val="1800"/>
              <a:defRPr sz="1800"/>
            </a:pPr>
            <a:r>
              <a:t>Sweet’N Low</a:t>
            </a:r>
          </a:p>
          <a:p>
            <a:pPr lvl="1">
              <a:lnSpc>
                <a:spcPct val="72000"/>
              </a:lnSpc>
              <a:buSzPts val="1800"/>
              <a:defRPr sz="1800"/>
            </a:pPr>
            <a:r>
              <a:t>Sugar Twin</a:t>
            </a:r>
          </a:p>
          <a:p>
            <a:pPr>
              <a:lnSpc>
                <a:spcPct val="72000"/>
              </a:lnSpc>
              <a:buSzPts val="2200"/>
              <a:defRPr sz="2200"/>
            </a:pPr>
            <a:r>
              <a:t>Aspartame</a:t>
            </a:r>
            <a:endParaRPr sz="1800"/>
          </a:p>
          <a:p>
            <a:pPr lvl="1">
              <a:lnSpc>
                <a:spcPct val="72000"/>
              </a:lnSpc>
              <a:buSzPts val="1800"/>
              <a:defRPr sz="1800"/>
            </a:pPr>
            <a:r>
              <a:t>NutraSweet</a:t>
            </a:r>
          </a:p>
          <a:p>
            <a:pPr lvl="1">
              <a:lnSpc>
                <a:spcPct val="72000"/>
              </a:lnSpc>
              <a:buSzPts val="1800"/>
              <a:defRPr sz="1800"/>
            </a:pPr>
            <a:r>
              <a:t>Equal</a:t>
            </a:r>
          </a:p>
          <a:p>
            <a:pPr>
              <a:lnSpc>
                <a:spcPct val="72000"/>
              </a:lnSpc>
              <a:buSzPts val="2200"/>
              <a:defRPr sz="2200"/>
            </a:pPr>
            <a:r>
              <a:t>Acesulfame-K</a:t>
            </a:r>
            <a:endParaRPr sz="1800"/>
          </a:p>
          <a:p>
            <a:pPr lvl="1">
              <a:lnSpc>
                <a:spcPct val="72000"/>
              </a:lnSpc>
              <a:buSzPts val="1800"/>
              <a:defRPr sz="1800"/>
            </a:pPr>
            <a:r>
              <a:t>Sunett</a:t>
            </a:r>
          </a:p>
          <a:p>
            <a:pPr lvl="1">
              <a:lnSpc>
                <a:spcPct val="72000"/>
              </a:lnSpc>
              <a:buSzPts val="1800"/>
              <a:defRPr sz="1800"/>
            </a:pPr>
            <a:r>
              <a:t>Sweet One</a:t>
            </a:r>
          </a:p>
        </p:txBody>
      </p:sp>
      <p:sp>
        <p:nvSpPr>
          <p:cNvPr id="264" name="Rectangle 5"/>
          <p:cNvSpPr txBox="1"/>
          <p:nvPr/>
        </p:nvSpPr>
        <p:spPr>
          <a:xfrm>
            <a:off x="5943600" y="1524000"/>
            <a:ext cx="3203575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55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+mn-lt"/>
                <a:ea typeface="+mn-ea"/>
                <a:cs typeface="+mn-cs"/>
                <a:sym typeface="Calibri"/>
              </a:defRPr>
            </a:pPr>
            <a:r>
              <a:t>Sucralose</a:t>
            </a:r>
            <a:endParaRPr sz="2000"/>
          </a:p>
          <a:p>
            <a:pPr marL="914400" lvl="1" indent="-355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000"/>
              <a:buFont typeface="Arial"/>
              <a:buChar char="•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Splenda</a:t>
            </a:r>
          </a:p>
          <a:p>
            <a:pPr marL="457200" indent="-355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+mn-lt"/>
                <a:ea typeface="+mn-ea"/>
                <a:cs typeface="+mn-cs"/>
                <a:sym typeface="Calibri"/>
              </a:defRPr>
            </a:pPr>
            <a:r>
              <a:t>Cyclamate</a:t>
            </a:r>
            <a:endParaRPr sz="2000"/>
          </a:p>
          <a:p>
            <a:pPr marL="457200" indent="-355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+mn-lt"/>
                <a:ea typeface="+mn-ea"/>
                <a:cs typeface="+mn-cs"/>
                <a:sym typeface="Calibri"/>
              </a:defRPr>
            </a:pPr>
            <a:r>
              <a:t>Stevia</a:t>
            </a:r>
            <a:endParaRPr sz="2000"/>
          </a:p>
          <a:p>
            <a:pPr marL="914400" lvl="1" indent="-355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000"/>
              <a:buFont typeface="Arial"/>
              <a:buChar char="•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Truvia</a:t>
            </a:r>
          </a:p>
          <a:p>
            <a:pPr marL="914400" lvl="1" indent="-355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000"/>
              <a:buFont typeface="Arial"/>
              <a:buChar char="•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Sweetleaf</a:t>
            </a:r>
          </a:p>
        </p:txBody>
      </p:sp>
      <p:pic>
        <p:nvPicPr>
          <p:cNvPr id="26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65" y="1716496"/>
            <a:ext cx="2514997" cy="1069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886" y="3657600"/>
            <a:ext cx="2619376" cy="1743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2"/>
          <p:cNvSpPr txBox="1">
            <a:spLocks noGrp="1"/>
          </p:cNvSpPr>
          <p:nvPr>
            <p:ph type="title"/>
          </p:nvPr>
        </p:nvSpPr>
        <p:spPr>
          <a:xfrm>
            <a:off x="3603985" y="707023"/>
            <a:ext cx="5829301" cy="857251"/>
          </a:xfrm>
          <a:prstGeom prst="rect">
            <a:avLst/>
          </a:prstGeom>
        </p:spPr>
        <p:txBody>
          <a:bodyPr/>
          <a:lstStyle/>
          <a:p>
            <a:r>
              <a:t>What are carbohydrates (CHO)?</a:t>
            </a:r>
          </a:p>
        </p:txBody>
      </p:sp>
      <p:sp>
        <p:nvSpPr>
          <p:cNvPr id="186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3527785" y="1629861"/>
            <a:ext cx="5981702" cy="4114801"/>
          </a:xfrm>
          <a:prstGeom prst="rect">
            <a:avLst/>
          </a:prstGeom>
        </p:spPr>
        <p:txBody>
          <a:bodyPr/>
          <a:lstStyle/>
          <a:p>
            <a:pPr>
              <a:buSzPts val="2200"/>
              <a:defRPr sz="2200"/>
            </a:pPr>
            <a:r>
              <a:t>Molecules</a:t>
            </a:r>
          </a:p>
          <a:p>
            <a:pPr lvl="1">
              <a:buSzPts val="2200"/>
              <a:defRPr sz="2200"/>
            </a:pPr>
            <a:r>
              <a:t>Carbon</a:t>
            </a:r>
          </a:p>
          <a:p>
            <a:pPr lvl="1">
              <a:buSzPts val="2200"/>
              <a:defRPr sz="2200"/>
            </a:pPr>
            <a:r>
              <a:t>Hydrogen</a:t>
            </a:r>
          </a:p>
          <a:p>
            <a:pPr lvl="1">
              <a:buSzPts val="2200"/>
              <a:defRPr sz="2200"/>
            </a:pPr>
            <a:r>
              <a:t>Oxygen</a:t>
            </a:r>
          </a:p>
          <a:p>
            <a:pPr>
              <a:buSzPts val="2200"/>
              <a:defRPr sz="2200"/>
            </a:pPr>
            <a:r>
              <a:t>Formed by plants via photosynthesis</a:t>
            </a:r>
          </a:p>
          <a:p>
            <a:pPr>
              <a:buSzPts val="2200"/>
              <a:defRPr sz="2200"/>
            </a:pPr>
            <a:r>
              <a:t>Stored in plants as starch</a:t>
            </a:r>
          </a:p>
        </p:txBody>
      </p:sp>
      <p:pic>
        <p:nvPicPr>
          <p:cNvPr id="187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74" y="4638675"/>
            <a:ext cx="1340645" cy="160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6" descr="Picture 6"/>
          <p:cNvPicPr>
            <a:picLocks noChangeAspect="1"/>
          </p:cNvPicPr>
          <p:nvPr/>
        </p:nvPicPr>
        <p:blipFill>
          <a:blip r:embed="rId3"/>
          <a:srcRect t="28006" b="37404"/>
          <a:stretch>
            <a:fillRect/>
          </a:stretch>
        </p:blipFill>
        <p:spPr>
          <a:xfrm>
            <a:off x="6043531" y="4443567"/>
            <a:ext cx="2534842" cy="2038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875338"/>
            <a:ext cx="2077754" cy="335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660912" y="2162450"/>
            <a:ext cx="3124201" cy="435133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 b="1">
                <a:solidFill>
                  <a:srgbClr val="535353"/>
                </a:solidFill>
              </a:defRPr>
            </a:pPr>
            <a:r>
              <a:rPr dirty="0"/>
              <a:t>Aspartame</a:t>
            </a:r>
            <a:r>
              <a:rPr b="0" dirty="0">
                <a:solidFill>
                  <a:srgbClr val="000000"/>
                </a:solidFill>
              </a:rPr>
              <a:t>: </a:t>
            </a:r>
          </a:p>
          <a:p>
            <a:pPr>
              <a:buSzPts val="2200"/>
              <a:buFontTx/>
              <a:buChar char="⦿"/>
              <a:defRPr sz="2200"/>
            </a:pPr>
            <a:r>
              <a:rPr dirty="0"/>
              <a:t>Is a type of artificial </a:t>
            </a:r>
            <a:r>
              <a:rPr lang="en-US" dirty="0"/>
              <a:t>sweetener</a:t>
            </a:r>
            <a:r>
              <a:rPr dirty="0"/>
              <a:t> </a:t>
            </a:r>
          </a:p>
          <a:p>
            <a:pPr>
              <a:buSzPts val="2200"/>
              <a:buFontTx/>
              <a:buChar char="⦿"/>
              <a:defRPr sz="2200"/>
            </a:pPr>
            <a:r>
              <a:rPr dirty="0"/>
              <a:t>It is mainly used in all diet soft </a:t>
            </a:r>
            <a:r>
              <a:rPr lang="en-US" dirty="0"/>
              <a:t>drinks</a:t>
            </a:r>
            <a:r>
              <a:rPr dirty="0"/>
              <a:t> and beverages</a:t>
            </a:r>
          </a:p>
          <a:p>
            <a:pPr>
              <a:buSzPts val="2200"/>
              <a:buFontTx/>
              <a:buChar char="⦿"/>
              <a:defRPr sz="2200"/>
            </a:pPr>
            <a:r>
              <a:rPr dirty="0"/>
              <a:t>200 times sweeter than sugar</a:t>
            </a:r>
          </a:p>
        </p:txBody>
      </p:sp>
      <p:sp>
        <p:nvSpPr>
          <p:cNvPr id="269" name="Rectangle 2"/>
          <p:cNvSpPr txBox="1">
            <a:spLocks noGrp="1"/>
          </p:cNvSpPr>
          <p:nvPr>
            <p:ph type="title"/>
          </p:nvPr>
        </p:nvSpPr>
        <p:spPr>
          <a:xfrm>
            <a:off x="3657600" y="990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Artificial Sweeteners</a:t>
            </a:r>
          </a:p>
        </p:txBody>
      </p:sp>
      <p:pic>
        <p:nvPicPr>
          <p:cNvPr id="270" name="Picture 2" descr="Picture 2"/>
          <p:cNvPicPr>
            <a:picLocks noChangeAspect="1"/>
          </p:cNvPicPr>
          <p:nvPr/>
        </p:nvPicPr>
        <p:blipFill>
          <a:blip r:embed="rId2"/>
          <a:srcRect b="43903"/>
          <a:stretch>
            <a:fillRect/>
          </a:stretch>
        </p:blipFill>
        <p:spPr>
          <a:xfrm>
            <a:off x="7394712" y="2438400"/>
            <a:ext cx="4117976" cy="2754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810000" y="609599"/>
            <a:ext cx="10972800" cy="1508128"/>
          </a:xfrm>
          <a:prstGeom prst="rect">
            <a:avLst/>
          </a:prstGeom>
        </p:spPr>
        <p:txBody>
          <a:bodyPr/>
          <a:lstStyle/>
          <a:p>
            <a:r>
              <a:t>Artificial Sweeteners</a:t>
            </a:r>
          </a:p>
        </p:txBody>
      </p:sp>
      <p:pic>
        <p:nvPicPr>
          <p:cNvPr id="273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446" y="4270169"/>
            <a:ext cx="2462998" cy="1847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4137347"/>
            <a:ext cx="2143125" cy="21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Rectangle 6"/>
          <p:cNvSpPr txBox="1"/>
          <p:nvPr/>
        </p:nvSpPr>
        <p:spPr>
          <a:xfrm>
            <a:off x="3779520" y="1839867"/>
            <a:ext cx="7223760" cy="20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 b="1">
                <a:solidFill>
                  <a:srgbClr val="545454"/>
                </a:solidFill>
              </a:defRPr>
            </a:pPr>
            <a:r>
              <a:t>Stevia</a:t>
            </a:r>
          </a:p>
          <a:p>
            <a:pPr marL="342900" indent="-342900">
              <a:buClr>
                <a:srgbClr val="000000"/>
              </a:buClr>
              <a:buSzPct val="100000"/>
              <a:buChar char="➢"/>
              <a:defRPr sz="2200"/>
            </a:pPr>
            <a:r>
              <a:t>Stevia is a sugar substitute made from the leaves of the stevia plant. </a:t>
            </a:r>
          </a:p>
          <a:p>
            <a:pPr marL="342900" indent="-342900">
              <a:buClr>
                <a:srgbClr val="000000"/>
              </a:buClr>
              <a:buSzPct val="100000"/>
              <a:buChar char="➢"/>
              <a:defRPr sz="2200"/>
            </a:pPr>
            <a:r>
              <a:t>It’s about 100 to 300 times sweeter than table sugar, but it has no carbohydrates, calories, or artificial ingredients.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554440" y="533400"/>
            <a:ext cx="4827562" cy="1325564"/>
          </a:xfrm>
          <a:prstGeom prst="rect">
            <a:avLst/>
          </a:prstGeom>
        </p:spPr>
        <p:txBody>
          <a:bodyPr/>
          <a:lstStyle/>
          <a:p>
            <a:r>
              <a:t>Sugar alcohols</a:t>
            </a:r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3429000" y="1600199"/>
            <a:ext cx="7620000" cy="4846639"/>
          </a:xfrm>
          <a:prstGeom prst="rect">
            <a:avLst/>
          </a:prstGeom>
        </p:spPr>
        <p:txBody>
          <a:bodyPr/>
          <a:lstStyle/>
          <a:p>
            <a:pPr>
              <a:buSzPts val="2200"/>
              <a:defRPr sz="2200"/>
            </a:pPr>
            <a:r>
              <a:rPr dirty="0"/>
              <a:t>Sugar alcohols are sweeteners that have about half the calories(</a:t>
            </a:r>
            <a:r>
              <a:rPr dirty="0" err="1"/>
              <a:t>upto</a:t>
            </a:r>
            <a:r>
              <a:rPr dirty="0"/>
              <a:t> 2 kcal/g) of regular sugar. </a:t>
            </a:r>
          </a:p>
          <a:p>
            <a:pPr>
              <a:buSzPts val="2200"/>
              <a:defRPr sz="2200"/>
            </a:pPr>
            <a:r>
              <a:rPr dirty="0"/>
              <a:t>They occur naturally in certain fruits and vegetables, but some are man-made and are added to processed foods. </a:t>
            </a:r>
          </a:p>
          <a:p>
            <a:pPr>
              <a:buSzPts val="2200"/>
              <a:defRPr sz="2200"/>
            </a:pPr>
            <a:r>
              <a:rPr dirty="0"/>
              <a:t>Many foods labeled "sugar free" or "no sugar added" have sugar alcohols such as:</a:t>
            </a:r>
            <a:r>
              <a:rPr dirty="0">
                <a:solidFill>
                  <a:srgbClr val="545454"/>
                </a:solidFill>
              </a:rPr>
              <a:t> chewing gum, baked goods, and sweets </a:t>
            </a:r>
          </a:p>
          <a:p>
            <a:pPr>
              <a:buSzPts val="2200"/>
              <a:defRPr sz="2200"/>
            </a:pPr>
            <a:r>
              <a:rPr dirty="0"/>
              <a:t>Are not broken down by oral bacteria, hence do not cause dental caries</a:t>
            </a:r>
          </a:p>
          <a:p>
            <a:pPr>
              <a:buSzPts val="2200"/>
              <a:defRPr sz="2200"/>
            </a:pPr>
            <a:r>
              <a:rPr dirty="0" err="1"/>
              <a:t>Eg</a:t>
            </a:r>
            <a:r>
              <a:rPr dirty="0"/>
              <a:t>: xylitol, mannitol, sorbitol etc.</a:t>
            </a:r>
          </a:p>
        </p:txBody>
      </p:sp>
      <p:pic>
        <p:nvPicPr>
          <p:cNvPr id="279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281" y="5029200"/>
            <a:ext cx="1759528" cy="137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Picture 3"/>
          <p:cNvGrpSpPr/>
          <p:nvPr/>
        </p:nvGrpSpPr>
        <p:grpSpPr>
          <a:xfrm>
            <a:off x="8969858" y="1905000"/>
            <a:ext cx="2362201" cy="2143125"/>
            <a:chOff x="0" y="0"/>
            <a:chExt cx="2362200" cy="2143125"/>
          </a:xfrm>
        </p:grpSpPr>
        <p:sp>
          <p:nvSpPr>
            <p:cNvPr id="281" name="Rectangle"/>
            <p:cNvSpPr/>
            <p:nvPr/>
          </p:nvSpPr>
          <p:spPr>
            <a:xfrm>
              <a:off x="0" y="0"/>
              <a:ext cx="2362200" cy="21431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82" name="image34.png" descr="image34.png"/>
            <p:cNvPicPr>
              <a:picLocks noChangeAspect="1"/>
            </p:cNvPicPr>
            <p:nvPr/>
          </p:nvPicPr>
          <p:blipFill>
            <a:blip r:embed="rId2"/>
            <a:srcRect l="73296" t="56995"/>
            <a:stretch>
              <a:fillRect/>
            </a:stretch>
          </p:blipFill>
          <p:spPr>
            <a:xfrm>
              <a:off x="0" y="0"/>
              <a:ext cx="2362200" cy="21389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276600" y="1277109"/>
            <a:ext cx="5181600" cy="4351338"/>
          </a:xfrm>
          <a:prstGeom prst="rect">
            <a:avLst/>
          </a:prstGeom>
        </p:spPr>
        <p:txBody>
          <a:bodyPr/>
          <a:lstStyle/>
          <a:p>
            <a:pPr marL="0" indent="76295" defTabSz="813816">
              <a:spcBef>
                <a:spcPts val="600"/>
              </a:spcBef>
              <a:buSzTx/>
              <a:buNone/>
              <a:defRPr sz="1958"/>
            </a:pPr>
            <a:r>
              <a:rPr dirty="0"/>
              <a:t>Is the inability to digest lactose in milk and dairy products</a:t>
            </a:r>
          </a:p>
          <a:p>
            <a:pPr marL="0" indent="76295" defTabSz="813816">
              <a:spcBef>
                <a:spcPts val="600"/>
              </a:spcBef>
              <a:buSzTx/>
              <a:buNone/>
              <a:defRPr sz="1958"/>
            </a:pPr>
            <a:r>
              <a:rPr dirty="0"/>
              <a:t>Causes:</a:t>
            </a:r>
          </a:p>
          <a:p>
            <a:pPr marL="305180" indent="-228885" defTabSz="813816">
              <a:spcBef>
                <a:spcPts val="600"/>
              </a:spcBef>
              <a:buSzPts val="1900"/>
              <a:defRPr sz="1958"/>
            </a:pPr>
            <a:r>
              <a:rPr dirty="0"/>
              <a:t>A disorder characterized by the </a:t>
            </a:r>
            <a:r>
              <a:rPr b="1" dirty="0">
                <a:solidFill>
                  <a:srgbClr val="660066"/>
                </a:solidFill>
              </a:rPr>
              <a:t>deficiency of the digestive enzyme lactase</a:t>
            </a:r>
            <a:r>
              <a:rPr dirty="0"/>
              <a:t> that splits the lactose disaccharide into galactose and glucose</a:t>
            </a:r>
          </a:p>
          <a:p>
            <a:pPr marL="0" lvl="1" indent="220408" defTabSz="813816">
              <a:spcBef>
                <a:spcPts val="600"/>
              </a:spcBef>
              <a:buSzTx/>
              <a:buNone/>
              <a:defRPr sz="1958">
                <a:effectLst>
                  <a:outerShdw blurRad="33909" dist="33909" dir="2700000" rotWithShape="0">
                    <a:srgbClr val="C0C0C0"/>
                  </a:outerShdw>
                </a:effectLst>
              </a:defRPr>
            </a:pPr>
            <a:endParaRPr dirty="0"/>
          </a:p>
          <a:p>
            <a:pPr marL="0" indent="76295" defTabSz="813816">
              <a:spcBef>
                <a:spcPts val="600"/>
              </a:spcBef>
              <a:buSzTx/>
              <a:buNone/>
              <a:defRPr sz="1958"/>
            </a:pPr>
            <a:r>
              <a:rPr dirty="0"/>
              <a:t>Symptoms</a:t>
            </a:r>
          </a:p>
          <a:p>
            <a:pPr marL="305180" indent="-228885" defTabSz="813816">
              <a:spcBef>
                <a:spcPts val="600"/>
              </a:spcBef>
              <a:buSzPts val="1900"/>
              <a:defRPr sz="1958"/>
            </a:pPr>
            <a:r>
              <a:rPr dirty="0"/>
              <a:t>It begins ½ - 2 h after eating or drinking milk or milk products and may result in: pain or cramps in the lower abdomen, excessive gas (flatulence and bloating), diarrhea (sometimes the stools are foamy)</a:t>
            </a:r>
          </a:p>
        </p:txBody>
      </p:sp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352800" y="20709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Lactose intolerance</a:t>
            </a:r>
          </a:p>
        </p:txBody>
      </p:sp>
      <p:pic>
        <p:nvPicPr>
          <p:cNvPr id="28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396" y="4114800"/>
            <a:ext cx="2905126" cy="1571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 1"/>
          <p:cNvSpPr txBox="1">
            <a:spLocks noGrp="1"/>
          </p:cNvSpPr>
          <p:nvPr>
            <p:ph type="title"/>
          </p:nvPr>
        </p:nvSpPr>
        <p:spPr>
          <a:xfrm>
            <a:off x="3581400" y="304799"/>
            <a:ext cx="10972800" cy="1508128"/>
          </a:xfrm>
          <a:prstGeom prst="rect">
            <a:avLst/>
          </a:prstGeom>
        </p:spPr>
        <p:txBody>
          <a:bodyPr/>
          <a:lstStyle/>
          <a:p>
            <a:r>
              <a:t>Lactose intolerance</a:t>
            </a:r>
          </a:p>
        </p:txBody>
      </p:sp>
      <p:sp>
        <p:nvSpPr>
          <p:cNvPr id="28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581400" y="1447800"/>
            <a:ext cx="5638800" cy="48466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t>What can I eat if I have lactose intolerance?</a:t>
            </a:r>
          </a:p>
          <a:p>
            <a:pPr>
              <a:buSzPts val="2200"/>
              <a:defRPr sz="2200"/>
            </a:pPr>
            <a:r>
              <a:t>Many people can tolerate as much as a  one cup or two of milk a day</a:t>
            </a:r>
          </a:p>
          <a:p>
            <a:pPr>
              <a:buSzPts val="2200"/>
              <a:defRPr sz="2200"/>
            </a:pPr>
            <a:r>
              <a:t>Almost all humans lose some of their ability to produce lactase as they age</a:t>
            </a:r>
          </a:p>
          <a:p>
            <a:pPr>
              <a:buSzPts val="2200"/>
              <a:defRPr sz="2200"/>
            </a:pPr>
            <a:r>
              <a:t>Foods to avoid would be milk and all food containing milk (cream or white sauce)</a:t>
            </a:r>
          </a:p>
          <a:p>
            <a:pPr marL="273050" lvl="1" indent="-273050">
              <a:spcBef>
                <a:spcPts val="600"/>
              </a:spcBef>
              <a:buClr>
                <a:srgbClr val="535353"/>
              </a:buClr>
              <a:buSzPct val="73000"/>
              <a:buFontTx/>
              <a:buChar char="⦿"/>
              <a:defRPr sz="2200"/>
            </a:pPr>
            <a:endParaRPr/>
          </a:p>
          <a:p>
            <a:pPr marL="0" indent="101600">
              <a:buSzTx/>
              <a:buNone/>
              <a:defRPr sz="2200"/>
            </a:pPr>
            <a:r>
              <a:t>Alternatives include</a:t>
            </a:r>
          </a:p>
          <a:p>
            <a:pPr>
              <a:buSzPts val="2200"/>
              <a:defRPr sz="2200"/>
            </a:pPr>
            <a:r>
              <a:t>Cheese, Yogurt</a:t>
            </a:r>
          </a:p>
        </p:txBody>
      </p:sp>
      <p:pic>
        <p:nvPicPr>
          <p:cNvPr id="2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3352800"/>
            <a:ext cx="2343150" cy="3165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5486400" y="1371600"/>
            <a:ext cx="6364360" cy="2387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Info for your interest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124200" y="1524000"/>
            <a:ext cx="4572000" cy="5095875"/>
          </a:xfrm>
          <a:prstGeom prst="rect">
            <a:avLst/>
          </a:prstGeom>
        </p:spPr>
        <p:txBody>
          <a:bodyPr/>
          <a:lstStyle/>
          <a:p>
            <a:pPr marL="684212" indent="-342900">
              <a:buSzPts val="2200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Serve sweet foods </a:t>
            </a:r>
            <a:r>
              <a:rPr b="1"/>
              <a:t>warm</a:t>
            </a:r>
            <a:r>
              <a:t> (heat enhances sweet tastes) </a:t>
            </a:r>
          </a:p>
          <a:p>
            <a:pPr marL="684212" indent="-342900">
              <a:buSzPts val="2200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Add </a:t>
            </a:r>
            <a:r>
              <a:rPr b="1"/>
              <a:t>sweet spices </a:t>
            </a:r>
            <a:r>
              <a:t>such as cinnamon, nutmeg, </a:t>
            </a:r>
          </a:p>
          <a:p>
            <a:pPr marL="684212" indent="-342900">
              <a:buSzPts val="2200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Try reducing the sugar added to recipes by </a:t>
            </a:r>
            <a:r>
              <a:rPr b="1"/>
              <a:t>one-third</a:t>
            </a:r>
          </a:p>
          <a:p>
            <a:pPr marL="684212" indent="-342900">
              <a:buSzPts val="2200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Select </a:t>
            </a:r>
            <a:r>
              <a:rPr b="1"/>
              <a:t>fresh </a:t>
            </a:r>
            <a:r>
              <a:t>fruit or fruit juice or those prepared without added sugar</a:t>
            </a:r>
          </a:p>
          <a:p>
            <a:pPr marL="684212" indent="-342900">
              <a:buSzPts val="2200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Use small amounts of </a:t>
            </a:r>
            <a:r>
              <a:rPr b="1"/>
              <a:t>sugar substitutes </a:t>
            </a:r>
            <a:r>
              <a:t>instead of sucrose</a:t>
            </a:r>
          </a:p>
        </p:txBody>
      </p:sp>
      <p:pic>
        <p:nvPicPr>
          <p:cNvPr id="295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599566"/>
            <a:ext cx="2133600" cy="2560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052058"/>
            <a:ext cx="2438400" cy="264953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itle 4"/>
          <p:cNvSpPr txBox="1">
            <a:spLocks noGrp="1"/>
          </p:cNvSpPr>
          <p:nvPr>
            <p:ph type="title"/>
          </p:nvPr>
        </p:nvSpPr>
        <p:spPr>
          <a:xfrm>
            <a:off x="3429000" y="457199"/>
            <a:ext cx="6477000" cy="1508128"/>
          </a:xfrm>
          <a:prstGeom prst="rect">
            <a:avLst/>
          </a:prstGeom>
        </p:spPr>
        <p:txBody>
          <a:bodyPr/>
          <a:lstStyle/>
          <a:p>
            <a:r>
              <a:t>Tips to improve  the sweetness of foods without boosting their calories: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6" descr="Picture 6"/>
          <p:cNvPicPr>
            <a:picLocks noChangeAspect="1"/>
          </p:cNvPicPr>
          <p:nvPr/>
        </p:nvPicPr>
        <p:blipFill>
          <a:blip r:embed="rId2"/>
          <a:srcRect b="6705"/>
          <a:stretch>
            <a:fillRect/>
          </a:stretch>
        </p:blipFill>
        <p:spPr>
          <a:xfrm>
            <a:off x="1371600" y="1630708"/>
            <a:ext cx="8964612" cy="489336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TextBox 4"/>
          <p:cNvSpPr txBox="1"/>
          <p:nvPr/>
        </p:nvSpPr>
        <p:spPr>
          <a:xfrm>
            <a:off x="3931920" y="307529"/>
            <a:ext cx="6007873" cy="992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+mn-lt"/>
                <a:ea typeface="+mn-ea"/>
                <a:cs typeface="+mn-cs"/>
                <a:sym typeface="Calibri"/>
              </a:defRPr>
            </a:pPr>
            <a:endParaRPr/>
          </a:p>
          <a:p>
            <a:pPr>
              <a:defRPr sz="3200" b="1">
                <a:latin typeface="+mn-lt"/>
                <a:ea typeface="+mn-ea"/>
                <a:cs typeface="+mn-cs"/>
                <a:sym typeface="Calibri"/>
              </a:defRPr>
            </a:pPr>
            <a:r>
              <a:t>Classification of CHO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04800"/>
            <a:ext cx="8763000" cy="647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7" descr="Picture 7"/>
          <p:cNvPicPr>
            <a:picLocks noChangeAspect="1"/>
          </p:cNvPicPr>
          <p:nvPr/>
        </p:nvPicPr>
        <p:blipFill>
          <a:blip r:embed="rId2"/>
          <a:srcRect t="8237" r="50400" b="45432"/>
          <a:stretch>
            <a:fillRect/>
          </a:stretch>
        </p:blipFill>
        <p:spPr>
          <a:xfrm>
            <a:off x="1295400" y="76200"/>
            <a:ext cx="8839200" cy="41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icture 8" descr="Picture 8"/>
          <p:cNvPicPr>
            <a:picLocks noChangeAspect="1"/>
          </p:cNvPicPr>
          <p:nvPr/>
        </p:nvPicPr>
        <p:blipFill>
          <a:blip r:embed="rId2"/>
          <a:srcRect l="50092" t="8237" r="306" b="45432"/>
          <a:stretch>
            <a:fillRect/>
          </a:stretch>
        </p:blipFill>
        <p:spPr>
          <a:xfrm>
            <a:off x="1295400" y="3352799"/>
            <a:ext cx="8839200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 Box 4"/>
          <p:cNvSpPr txBox="1"/>
          <p:nvPr/>
        </p:nvSpPr>
        <p:spPr>
          <a:xfrm>
            <a:off x="3703320" y="4377778"/>
            <a:ext cx="7909560" cy="74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300"/>
              </a:spcBef>
              <a:defRPr sz="2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Carbohydrates are found in a wide variety of foods including breads, cereals, pastas, beans, fruits, vegetables, milk, and nuts.</a:t>
            </a:r>
          </a:p>
        </p:txBody>
      </p:sp>
      <p:pic>
        <p:nvPicPr>
          <p:cNvPr id="19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685800"/>
            <a:ext cx="5943600" cy="342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tangle 1"/>
          <p:cNvSpPr txBox="1"/>
          <p:nvPr/>
        </p:nvSpPr>
        <p:spPr>
          <a:xfrm>
            <a:off x="3703320" y="5148588"/>
            <a:ext cx="7909560" cy="554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4545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CHO are widely available, low in cost, easily grown and easy to be stored for a long time as compared to many other food items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23030"/>
            <a:ext cx="5181600" cy="661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onten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Picture 1031" descr="Picture 1031"/>
          <p:cNvPicPr>
            <a:picLocks noChangeAspect="1"/>
          </p:cNvPicPr>
          <p:nvPr/>
        </p:nvPicPr>
        <p:blipFill>
          <a:blip r:embed="rId2"/>
          <a:srcRect t="54568" r="49908" b="5275"/>
          <a:stretch>
            <a:fillRect/>
          </a:stretch>
        </p:blipFill>
        <p:spPr>
          <a:xfrm>
            <a:off x="1066800" y="914400"/>
            <a:ext cx="8763001" cy="335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icture 1032" descr="Picture 1032"/>
          <p:cNvPicPr>
            <a:picLocks noChangeAspect="1"/>
          </p:cNvPicPr>
          <p:nvPr/>
        </p:nvPicPr>
        <p:blipFill>
          <a:blip r:embed="rId2"/>
          <a:srcRect l="50092" t="55598" b="21638"/>
          <a:stretch>
            <a:fillRect/>
          </a:stretch>
        </p:blipFill>
        <p:spPr>
          <a:xfrm>
            <a:off x="1066800" y="4257675"/>
            <a:ext cx="8763000" cy="1606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2"/>
          <p:cNvSpPr txBox="1">
            <a:spLocks noGrp="1"/>
          </p:cNvSpPr>
          <p:nvPr>
            <p:ph type="title"/>
          </p:nvPr>
        </p:nvSpPr>
        <p:spPr>
          <a:xfrm>
            <a:off x="2667000" y="1524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Conversion between Mono &amp; Disaccharides</a:t>
            </a:r>
          </a:p>
        </p:txBody>
      </p:sp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2"/>
          <a:srcRect b="5501"/>
          <a:stretch>
            <a:fillRect/>
          </a:stretch>
        </p:blipFill>
        <p:spPr>
          <a:xfrm>
            <a:off x="6172200" y="1905000"/>
            <a:ext cx="4849813" cy="297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icture 8" descr="Picture 8"/>
          <p:cNvPicPr>
            <a:picLocks noChangeAspect="1"/>
          </p:cNvPicPr>
          <p:nvPr/>
        </p:nvPicPr>
        <p:blipFill>
          <a:blip r:embed="rId3"/>
          <a:srcRect b="9535"/>
          <a:stretch>
            <a:fillRect/>
          </a:stretch>
        </p:blipFill>
        <p:spPr>
          <a:xfrm>
            <a:off x="609600" y="2057400"/>
            <a:ext cx="5410200" cy="3144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1" descr="Picture 1"/>
          <p:cNvPicPr>
            <a:picLocks noChangeAspect="1"/>
          </p:cNvPicPr>
          <p:nvPr/>
        </p:nvPicPr>
        <p:blipFill>
          <a:blip r:embed="rId2"/>
          <a:srcRect l="10001" t="5385" r="3332" b="2245"/>
          <a:stretch>
            <a:fillRect/>
          </a:stretch>
        </p:blipFill>
        <p:spPr>
          <a:xfrm>
            <a:off x="3810000" y="1022936"/>
            <a:ext cx="5943600" cy="4812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2"/>
          <p:cNvSpPr txBox="1">
            <a:spLocks noGrp="1"/>
          </p:cNvSpPr>
          <p:nvPr>
            <p:ph type="title"/>
          </p:nvPr>
        </p:nvSpPr>
        <p:spPr>
          <a:xfrm>
            <a:off x="3352800" y="381000"/>
            <a:ext cx="4827562" cy="1325564"/>
          </a:xfrm>
          <a:prstGeom prst="rect">
            <a:avLst/>
          </a:prstGeom>
        </p:spPr>
        <p:txBody>
          <a:bodyPr/>
          <a:lstStyle/>
          <a:p>
            <a:r>
              <a:t>DRI FOR CHO </a:t>
            </a:r>
          </a:p>
        </p:txBody>
      </p:sp>
      <p:sp>
        <p:nvSpPr>
          <p:cNvPr id="320" name="Rectangle 3"/>
          <p:cNvSpPr txBox="1">
            <a:spLocks noGrp="1"/>
          </p:cNvSpPr>
          <p:nvPr>
            <p:ph type="body" sz="quarter" idx="4294967295"/>
          </p:nvPr>
        </p:nvSpPr>
        <p:spPr>
          <a:xfrm>
            <a:off x="3276600" y="1447800"/>
            <a:ext cx="3657600" cy="4351338"/>
          </a:xfrm>
          <a:prstGeom prst="rect">
            <a:avLst/>
          </a:prstGeom>
        </p:spPr>
        <p:txBody>
          <a:bodyPr/>
          <a:lstStyle/>
          <a:p>
            <a:r>
              <a:t>The DRI for CHO is </a:t>
            </a:r>
            <a:r>
              <a:rPr>
                <a:solidFill>
                  <a:srgbClr val="FF0000"/>
                </a:solidFill>
              </a:rPr>
              <a:t>45-65%</a:t>
            </a:r>
            <a:r>
              <a:t> of daily calories </a:t>
            </a:r>
          </a:p>
          <a:p>
            <a:r>
              <a:t>Min. 130 g/day for adults &amp; children</a:t>
            </a:r>
          </a:p>
          <a:p>
            <a:pPr marL="355600" indent="-254000">
              <a:buSzTx/>
              <a:buNone/>
            </a:pPr>
            <a:endParaRPr/>
          </a:p>
          <a:p>
            <a:r>
              <a:t>Food intake from CHO should be mainly of starch (complex CHO)with a minimal intake of simple sugars.</a:t>
            </a:r>
          </a:p>
        </p:txBody>
      </p:sp>
      <p:pic>
        <p:nvPicPr>
          <p:cNvPr id="32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608137"/>
            <a:ext cx="4495800" cy="449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5" descr="Picture 5"/>
          <p:cNvPicPr>
            <a:picLocks noChangeAspect="1"/>
          </p:cNvPicPr>
          <p:nvPr/>
        </p:nvPicPr>
        <p:blipFill>
          <a:blip r:embed="rId2"/>
          <a:srcRect b="1515"/>
          <a:stretch>
            <a:fillRect/>
          </a:stretch>
        </p:blipFill>
        <p:spPr>
          <a:xfrm>
            <a:off x="2057400" y="76199"/>
            <a:ext cx="8077200" cy="670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2"/>
          <a:srcRect b="7376"/>
          <a:stretch>
            <a:fillRect/>
          </a:stretch>
        </p:blipFill>
        <p:spPr>
          <a:xfrm>
            <a:off x="1252218" y="1371600"/>
            <a:ext cx="9687564" cy="5105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xfrm>
            <a:off x="4114800" y="380999"/>
            <a:ext cx="10972800" cy="1508128"/>
          </a:xfrm>
          <a:prstGeom prst="rect">
            <a:avLst/>
          </a:prstGeom>
        </p:spPr>
        <p:txBody>
          <a:bodyPr/>
          <a:lstStyle/>
          <a:p>
            <a:r>
              <a:t>Classification of CHO</a:t>
            </a:r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14537" y="1676400"/>
            <a:ext cx="7720263" cy="5257800"/>
          </a:xfrm>
          <a:prstGeom prst="rect">
            <a:avLst/>
          </a:prstGeom>
        </p:spPr>
        <p:txBody>
          <a:bodyPr/>
          <a:lstStyle>
            <a:lvl1pPr>
              <a:buSzPts val="2200"/>
              <a:defRPr sz="2200"/>
            </a:lvl1pPr>
          </a:lstStyle>
          <a:p>
            <a:r>
              <a:t>CHOs can be classified according to their complexity (the number of sugar units making up their structure)</a:t>
            </a:r>
          </a:p>
        </p:txBody>
      </p:sp>
      <p:pic>
        <p:nvPicPr>
          <p:cNvPr id="197" name="Picture 5" descr="Picture 5"/>
          <p:cNvPicPr>
            <a:picLocks noChangeAspect="1"/>
          </p:cNvPicPr>
          <p:nvPr/>
        </p:nvPicPr>
        <p:blipFill>
          <a:blip r:embed="rId2"/>
          <a:srcRect t="2673"/>
          <a:stretch>
            <a:fillRect/>
          </a:stretch>
        </p:blipFill>
        <p:spPr>
          <a:xfrm>
            <a:off x="4114800" y="2895600"/>
            <a:ext cx="6765925" cy="341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7696200" y="2581156"/>
            <a:ext cx="5181600" cy="4351339"/>
          </a:xfrm>
          <a:prstGeom prst="rect">
            <a:avLst/>
          </a:prstGeom>
        </p:spPr>
        <p:txBody>
          <a:bodyPr/>
          <a:lstStyle/>
          <a:p>
            <a:pPr>
              <a:buSzPts val="2200"/>
              <a:defRPr sz="2200"/>
            </a:pPr>
            <a:r>
              <a:t>Simple CHOs</a:t>
            </a:r>
          </a:p>
          <a:p>
            <a:pPr lvl="1">
              <a:buSzPts val="2200"/>
              <a:defRPr sz="2200"/>
            </a:pPr>
            <a:r>
              <a:t>Monosaccharides</a:t>
            </a:r>
          </a:p>
          <a:p>
            <a:pPr lvl="1">
              <a:buSzPts val="2200"/>
              <a:defRPr sz="2200"/>
            </a:pPr>
            <a:r>
              <a:t>Disaccharides</a:t>
            </a:r>
          </a:p>
          <a:p>
            <a:pPr>
              <a:buSzPts val="2200"/>
              <a:defRPr sz="2200"/>
            </a:pPr>
            <a:r>
              <a:t>Complex CHOs</a:t>
            </a:r>
          </a:p>
          <a:p>
            <a:pPr lvl="1">
              <a:buSzPts val="2200"/>
              <a:defRPr sz="2200"/>
            </a:pPr>
            <a:r>
              <a:t>Polysaccharides</a:t>
            </a:r>
          </a:p>
        </p:txBody>
      </p:sp>
      <p:sp>
        <p:nvSpPr>
          <p:cNvPr id="200" name="Rectangle 2"/>
          <p:cNvSpPr txBox="1">
            <a:spLocks noGrp="1"/>
          </p:cNvSpPr>
          <p:nvPr>
            <p:ph type="title"/>
          </p:nvPr>
        </p:nvSpPr>
        <p:spPr>
          <a:xfrm>
            <a:off x="7696200" y="1659731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CHO Classification</a:t>
            </a:r>
          </a:p>
        </p:txBody>
      </p:sp>
      <p:pic>
        <p:nvPicPr>
          <p:cNvPr id="20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59731"/>
            <a:ext cx="2257425" cy="1769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957" y="3831230"/>
            <a:ext cx="2703910" cy="178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2"/>
          <p:cNvSpPr txBox="1">
            <a:spLocks noGrp="1"/>
          </p:cNvSpPr>
          <p:nvPr>
            <p:ph type="title"/>
          </p:nvPr>
        </p:nvSpPr>
        <p:spPr>
          <a:xfrm>
            <a:off x="3739369" y="378349"/>
            <a:ext cx="4827562" cy="1325564"/>
          </a:xfrm>
          <a:prstGeom prst="rect">
            <a:avLst/>
          </a:prstGeom>
        </p:spPr>
        <p:txBody>
          <a:bodyPr/>
          <a:lstStyle/>
          <a:p>
            <a:r>
              <a:t>Simple Carbohydrates</a:t>
            </a:r>
          </a:p>
        </p:txBody>
      </p:sp>
      <p:sp>
        <p:nvSpPr>
          <p:cNvPr id="205" name="Rectangle 3"/>
          <p:cNvSpPr txBox="1">
            <a:spLocks noGrp="1"/>
          </p:cNvSpPr>
          <p:nvPr>
            <p:ph type="body" sz="half" idx="4294967295"/>
          </p:nvPr>
        </p:nvSpPr>
        <p:spPr>
          <a:xfrm>
            <a:off x="3714339" y="2314575"/>
            <a:ext cx="4278314" cy="4543425"/>
          </a:xfrm>
          <a:prstGeom prst="rect">
            <a:avLst/>
          </a:prstGeom>
        </p:spPr>
        <p:txBody>
          <a:bodyPr/>
          <a:lstStyle/>
          <a:p>
            <a:pPr marL="355600" indent="-254000">
              <a:buSzTx/>
              <a:buNone/>
              <a:defRPr sz="2200"/>
            </a:pPr>
            <a:r>
              <a:rPr b="1" dirty="0"/>
              <a:t>Monosaccharides</a:t>
            </a:r>
            <a:r>
              <a:rPr dirty="0"/>
              <a:t>: 1sugar unit</a:t>
            </a:r>
          </a:p>
          <a:p>
            <a:pPr marL="355600" indent="-254000">
              <a:buSzTx/>
              <a:buNone/>
              <a:defRPr sz="2200">
                <a:solidFill>
                  <a:srgbClr val="660066"/>
                </a:solidFill>
              </a:defRPr>
            </a:pPr>
            <a:r>
              <a:rPr dirty="0">
                <a:solidFill>
                  <a:srgbClr val="000000"/>
                </a:solidFill>
              </a:rPr>
              <a:t>Require no digestion, are directly absorbed</a:t>
            </a:r>
            <a:r>
              <a:rPr dirty="0"/>
              <a:t> </a:t>
            </a:r>
          </a:p>
          <a:p>
            <a:pPr lvl="1">
              <a:buSzPts val="2200"/>
              <a:defRPr sz="2200"/>
            </a:pPr>
            <a:r>
              <a:rPr dirty="0"/>
              <a:t>Glucose</a:t>
            </a:r>
          </a:p>
          <a:p>
            <a:pPr lvl="1">
              <a:buSzPts val="2200"/>
              <a:defRPr sz="2200"/>
            </a:pPr>
            <a:r>
              <a:rPr dirty="0"/>
              <a:t>Galactose</a:t>
            </a:r>
          </a:p>
          <a:p>
            <a:pPr lvl="1">
              <a:buSzPts val="2200"/>
              <a:defRPr sz="2200"/>
            </a:pPr>
            <a:r>
              <a:rPr dirty="0"/>
              <a:t>Fructose</a:t>
            </a:r>
          </a:p>
          <a:p>
            <a:pPr>
              <a:buSzPts val="2200"/>
              <a:defRPr sz="2200"/>
            </a:pPr>
            <a:r>
              <a:rPr b="1" dirty="0"/>
              <a:t>Disaccharides:</a:t>
            </a:r>
            <a:r>
              <a:rPr dirty="0"/>
              <a:t> 2 sugar units</a:t>
            </a:r>
          </a:p>
          <a:p>
            <a:pPr lvl="1">
              <a:buSzPts val="2200"/>
              <a:defRPr sz="2200"/>
            </a:pPr>
            <a:r>
              <a:rPr dirty="0"/>
              <a:t>Sucrose</a:t>
            </a:r>
          </a:p>
          <a:p>
            <a:pPr lvl="1">
              <a:buSzPts val="2200"/>
              <a:defRPr sz="2200"/>
            </a:pPr>
            <a:r>
              <a:rPr dirty="0"/>
              <a:t>Lactose</a:t>
            </a:r>
          </a:p>
          <a:p>
            <a:pPr lvl="1">
              <a:buSzPts val="2200"/>
              <a:defRPr sz="2200"/>
            </a:pPr>
            <a:r>
              <a:rPr dirty="0"/>
              <a:t>Maltose</a:t>
            </a:r>
          </a:p>
        </p:txBody>
      </p:sp>
      <p:pic>
        <p:nvPicPr>
          <p:cNvPr id="206" name="Picture 12" descr="Picture 12"/>
          <p:cNvPicPr>
            <a:picLocks noChangeAspect="1"/>
          </p:cNvPicPr>
          <p:nvPr/>
        </p:nvPicPr>
        <p:blipFill>
          <a:blip r:embed="rId2"/>
          <a:srcRect b="78329"/>
          <a:stretch>
            <a:fillRect/>
          </a:stretch>
        </p:blipFill>
        <p:spPr>
          <a:xfrm>
            <a:off x="10061202" y="5527245"/>
            <a:ext cx="111125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9" descr="Picture 9"/>
          <p:cNvPicPr>
            <a:picLocks noChangeAspect="1"/>
          </p:cNvPicPr>
          <p:nvPr/>
        </p:nvPicPr>
        <p:blipFill>
          <a:blip r:embed="rId3"/>
          <a:srcRect r="80519"/>
          <a:stretch>
            <a:fillRect/>
          </a:stretch>
        </p:blipFill>
        <p:spPr>
          <a:xfrm>
            <a:off x="7583090" y="3537918"/>
            <a:ext cx="857251" cy="1087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10" descr="Picture 10"/>
          <p:cNvPicPr>
            <a:picLocks noChangeAspect="1"/>
          </p:cNvPicPr>
          <p:nvPr/>
        </p:nvPicPr>
        <p:blipFill>
          <a:blip r:embed="rId3"/>
          <a:srcRect l="39742" r="38461"/>
          <a:stretch>
            <a:fillRect/>
          </a:stretch>
        </p:blipFill>
        <p:spPr>
          <a:xfrm>
            <a:off x="8803465" y="3204628"/>
            <a:ext cx="971551" cy="109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icture 11" descr="Picture 11"/>
          <p:cNvPicPr>
            <a:picLocks noChangeAspect="1"/>
          </p:cNvPicPr>
          <p:nvPr/>
        </p:nvPicPr>
        <p:blipFill>
          <a:blip r:embed="rId3"/>
          <a:srcRect l="81250"/>
          <a:stretch>
            <a:fillRect/>
          </a:stretch>
        </p:blipFill>
        <p:spPr>
          <a:xfrm>
            <a:off x="10100085" y="3063430"/>
            <a:ext cx="857251" cy="1122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13" descr="Picture 13"/>
          <p:cNvPicPr>
            <a:picLocks noChangeAspect="1"/>
          </p:cNvPicPr>
          <p:nvPr/>
        </p:nvPicPr>
        <p:blipFill>
          <a:blip r:embed="rId2"/>
          <a:srcRect t="34311" b="33183"/>
          <a:stretch>
            <a:fillRect/>
          </a:stretch>
        </p:blipFill>
        <p:spPr>
          <a:xfrm>
            <a:off x="7583090" y="5410200"/>
            <a:ext cx="1112045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14" descr="Picture 14"/>
          <p:cNvPicPr>
            <a:picLocks noChangeAspect="1"/>
          </p:cNvPicPr>
          <p:nvPr/>
        </p:nvPicPr>
        <p:blipFill>
          <a:blip r:embed="rId2"/>
          <a:srcRect t="77652"/>
          <a:stretch>
            <a:fillRect/>
          </a:stretch>
        </p:blipFill>
        <p:spPr>
          <a:xfrm>
            <a:off x="8822146" y="5285568"/>
            <a:ext cx="1112045" cy="70723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 2"/>
          <p:cNvSpPr txBox="1"/>
          <p:nvPr/>
        </p:nvSpPr>
        <p:spPr>
          <a:xfrm>
            <a:off x="3785089" y="1254554"/>
            <a:ext cx="6697903" cy="74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latin typeface="+mn-lt"/>
                <a:ea typeface="+mn-ea"/>
                <a:cs typeface="+mn-cs"/>
                <a:sym typeface="Calibri"/>
              </a:defRPr>
            </a:pPr>
            <a:r>
              <a:t>They consist of just one or two molecules. </a:t>
            </a:r>
          </a:p>
          <a:p>
            <a:pPr>
              <a:defRPr sz="2200">
                <a:latin typeface="+mn-lt"/>
                <a:ea typeface="+mn-ea"/>
                <a:cs typeface="+mn-cs"/>
                <a:sym typeface="Calibri"/>
              </a:defRPr>
            </a:pPr>
            <a:r>
              <a:t>Examples include: sugars, and candies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4457700"/>
            <a:ext cx="19558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icture 6" descr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850" y="1600200"/>
            <a:ext cx="1936750" cy="266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3430292" y="1257300"/>
            <a:ext cx="7239001" cy="1143000"/>
          </a:xfrm>
          <a:prstGeom prst="rect">
            <a:avLst/>
          </a:prstGeom>
        </p:spPr>
        <p:txBody>
          <a:bodyPr/>
          <a:lstStyle/>
          <a:p>
            <a:r>
              <a:t>Disaccharides</a:t>
            </a:r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435458" y="2133600"/>
            <a:ext cx="5897105" cy="5410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rPr dirty="0"/>
              <a:t>Disaccharides (Sucrose, maltose and lactose)</a:t>
            </a:r>
          </a:p>
          <a:p>
            <a:pPr marL="0" indent="0">
              <a:buSzTx/>
              <a:buNone/>
              <a:defRPr sz="2200">
                <a:solidFill>
                  <a:srgbClr val="660066"/>
                </a:solidFill>
              </a:defRPr>
            </a:pPr>
            <a:r>
              <a:rPr dirty="0"/>
              <a:t>Require little digestion (to give glucose)</a:t>
            </a:r>
          </a:p>
          <a:p>
            <a:pPr>
              <a:buSzPts val="2200"/>
              <a:defRPr sz="2200"/>
            </a:pPr>
            <a:r>
              <a:rPr dirty="0">
                <a:solidFill>
                  <a:srgbClr val="FF0000"/>
                </a:solidFill>
              </a:rPr>
              <a:t>Sucrose</a:t>
            </a:r>
            <a:r>
              <a:rPr dirty="0"/>
              <a:t>: is broken down to glucose + fructose (Common table sugar)</a:t>
            </a:r>
          </a:p>
          <a:p>
            <a:pPr>
              <a:buSzPts val="2200"/>
              <a:defRPr sz="2200"/>
            </a:pPr>
            <a:r>
              <a:rPr dirty="0">
                <a:solidFill>
                  <a:srgbClr val="FF0000"/>
                </a:solidFill>
              </a:rPr>
              <a:t>Lactose</a:t>
            </a:r>
            <a:r>
              <a:rPr dirty="0"/>
              <a:t>: is broken down to glucose + galactose (Main milk sugar)</a:t>
            </a:r>
          </a:p>
          <a:p>
            <a:pPr>
              <a:buSzPts val="2200"/>
              <a:defRPr sz="2200"/>
            </a:pP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Maltose</a:t>
            </a:r>
            <a:r>
              <a:rPr dirty="0"/>
              <a:t>: is broken down to glucose + glucose (Found in starches)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5"/>
          <p:cNvSpPr txBox="1">
            <a:spLocks noGrp="1"/>
          </p:cNvSpPr>
          <p:nvPr>
            <p:ph type="title"/>
          </p:nvPr>
        </p:nvSpPr>
        <p:spPr>
          <a:xfrm>
            <a:off x="5723020" y="362211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Complex Carbohydrates</a:t>
            </a:r>
            <a:br/>
            <a:r>
              <a:t>Polysaccharides</a:t>
            </a:r>
          </a:p>
        </p:txBody>
      </p:sp>
      <p:sp>
        <p:nvSpPr>
          <p:cNvPr id="220" name="Rectangle 6"/>
          <p:cNvSpPr txBox="1"/>
          <p:nvPr/>
        </p:nvSpPr>
        <p:spPr>
          <a:xfrm>
            <a:off x="5760720" y="990599"/>
            <a:ext cx="5699760" cy="5719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2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pPr>
            <a:endParaRPr/>
          </a:p>
          <a:p>
            <a:pPr>
              <a:defRPr sz="2200">
                <a:latin typeface="+mn-lt"/>
                <a:ea typeface="+mn-ea"/>
                <a:cs typeface="+mn-cs"/>
                <a:sym typeface="Calibri"/>
              </a:defRPr>
            </a:pPr>
            <a:endParaRPr/>
          </a:p>
          <a:p>
            <a:pPr>
              <a:defRPr sz="2200">
                <a:latin typeface="+mn-lt"/>
                <a:ea typeface="+mn-ea"/>
                <a:cs typeface="+mn-cs"/>
                <a:sym typeface="Calibri"/>
              </a:defRPr>
            </a:pPr>
            <a:r>
              <a:t>Polysaccharides are chains of many sugars. </a:t>
            </a:r>
          </a:p>
          <a:p>
            <a:pPr>
              <a:defRPr sz="2200">
                <a:latin typeface="+mn-lt"/>
                <a:ea typeface="+mn-ea"/>
                <a:cs typeface="+mn-cs"/>
                <a:sym typeface="Calibri"/>
              </a:defRPr>
            </a:pPr>
            <a:r>
              <a:t>They can consist of hundreds or thousands</a:t>
            </a:r>
          </a:p>
          <a:p>
            <a:pPr>
              <a:defRPr sz="2200">
                <a:latin typeface="+mn-lt"/>
                <a:ea typeface="+mn-ea"/>
                <a:cs typeface="+mn-cs"/>
                <a:sym typeface="Calibri"/>
              </a:defRPr>
            </a:pPr>
            <a:r>
              <a:t> of monosaccharides. </a:t>
            </a:r>
          </a:p>
          <a:p>
            <a:pPr>
              <a:defRPr sz="2200">
                <a:latin typeface="+mn-lt"/>
                <a:ea typeface="+mn-ea"/>
                <a:cs typeface="+mn-cs"/>
                <a:sym typeface="Calibri"/>
              </a:defRPr>
            </a:pPr>
            <a:r>
              <a:t>They act as food stores for plants and animals. </a:t>
            </a:r>
          </a:p>
          <a:p>
            <a:pPr>
              <a:defRPr sz="2200">
                <a:solidFill>
                  <a:srgbClr val="660066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Need to be broken down (digested) into smaller units (glucose) before being absorbed.</a:t>
            </a:r>
          </a:p>
          <a:p>
            <a:pPr>
              <a:defRPr sz="2200">
                <a:latin typeface="+mn-lt"/>
                <a:ea typeface="+mn-ea"/>
                <a:cs typeface="+mn-cs"/>
                <a:sym typeface="Calibri"/>
              </a:defRPr>
            </a:pPr>
            <a:r>
              <a:t>Examples include fruits, vegetables, beans, and whole grain pasta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sz="2200" b="1">
                <a:latin typeface="+mn-lt"/>
                <a:ea typeface="+mn-ea"/>
                <a:cs typeface="+mn-cs"/>
                <a:sym typeface="Calibri"/>
              </a:defRPr>
            </a:pPr>
            <a:r>
              <a:t>glycogen</a:t>
            </a:r>
            <a:r>
              <a:rPr b="0"/>
              <a:t>: which stores energy in the liver and muscles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sz="2200" b="1">
                <a:latin typeface="+mn-lt"/>
                <a:ea typeface="+mn-ea"/>
                <a:cs typeface="+mn-cs"/>
                <a:sym typeface="Calibri"/>
              </a:defRPr>
            </a:pPr>
            <a:r>
              <a:t>starches</a:t>
            </a:r>
            <a:r>
              <a:rPr b="0"/>
              <a:t>: which are abundant in potatoes, rice, and wheat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sz="2200" b="1">
                <a:latin typeface="+mn-lt"/>
                <a:ea typeface="+mn-ea"/>
                <a:cs typeface="+mn-cs"/>
                <a:sym typeface="Calibri"/>
              </a:defRPr>
            </a:pPr>
            <a:r>
              <a:t>Fiber</a:t>
            </a:r>
            <a:r>
              <a:rPr b="0"/>
              <a:t> :one of the main structural components of plants</a:t>
            </a:r>
          </a:p>
        </p:txBody>
      </p:sp>
      <p:pic>
        <p:nvPicPr>
          <p:cNvPr id="22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07826"/>
            <a:ext cx="5150419" cy="3481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505200" y="258763"/>
            <a:ext cx="10972800" cy="1508128"/>
          </a:xfrm>
          <a:prstGeom prst="rect">
            <a:avLst/>
          </a:prstGeom>
        </p:spPr>
        <p:txBody>
          <a:bodyPr/>
          <a:lstStyle/>
          <a:p>
            <a:r>
              <a:t>Polysaccharides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460422" y="1219200"/>
            <a:ext cx="6248401" cy="319087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rPr b="1" dirty="0"/>
              <a:t> Glycogen:</a:t>
            </a:r>
          </a:p>
          <a:p>
            <a:pPr lvl="1">
              <a:buSzPts val="2200"/>
              <a:defRPr sz="2200"/>
            </a:pPr>
            <a:r>
              <a:rPr dirty="0"/>
              <a:t>Similar in structure to starch</a:t>
            </a:r>
          </a:p>
          <a:p>
            <a:pPr lvl="1">
              <a:buSzPts val="2200"/>
              <a:defRPr sz="2200"/>
            </a:pPr>
            <a:r>
              <a:rPr dirty="0"/>
              <a:t>is the form of storage of CHO in humans and animals.</a:t>
            </a:r>
          </a:p>
          <a:p>
            <a:pPr lvl="1">
              <a:buSzPts val="2200"/>
              <a:defRPr sz="2200"/>
            </a:pPr>
            <a:r>
              <a:rPr dirty="0"/>
              <a:t>Glycogen is made and stored primarily in the cells of the liver and the muscles</a:t>
            </a:r>
          </a:p>
        </p:txBody>
      </p:sp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2"/>
          <a:srcRect r="52000"/>
          <a:stretch>
            <a:fillRect/>
          </a:stretch>
        </p:blipFill>
        <p:spPr>
          <a:xfrm>
            <a:off x="9220200" y="3537984"/>
            <a:ext cx="1828800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ight Arrow 5"/>
          <p:cNvSpPr/>
          <p:nvPr/>
        </p:nvSpPr>
        <p:spPr>
          <a:xfrm>
            <a:off x="8458200" y="5595384"/>
            <a:ext cx="838200" cy="5334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2538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TextBox 7"/>
          <p:cNvSpPr txBox="1"/>
          <p:nvPr/>
        </p:nvSpPr>
        <p:spPr>
          <a:xfrm>
            <a:off x="7132319" y="5572554"/>
            <a:ext cx="1387317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Glycogen used by the muscle </a:t>
            </a:r>
          </a:p>
        </p:txBody>
      </p:sp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22" y="4214257"/>
            <a:ext cx="2590801" cy="1951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heme1">
  <a:themeElements>
    <a:clrScheme name="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heme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eme1">
  <a:themeElements>
    <a:clrScheme name="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heme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1303</Words>
  <Application>Microsoft Office PowerPoint</Application>
  <PresentationFormat>Widescreen</PresentationFormat>
  <Paragraphs>188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Wingdings</vt:lpstr>
      <vt:lpstr>Theme1</vt:lpstr>
      <vt:lpstr> </vt:lpstr>
      <vt:lpstr>What are carbohydrates (CHO)?</vt:lpstr>
      <vt:lpstr>PowerPoint Presentation</vt:lpstr>
      <vt:lpstr>Classification of CHO</vt:lpstr>
      <vt:lpstr>CHO Classification</vt:lpstr>
      <vt:lpstr>Simple Carbohydrates</vt:lpstr>
      <vt:lpstr>Disaccharides</vt:lpstr>
      <vt:lpstr>Complex Carbohydrates Polysaccharides</vt:lpstr>
      <vt:lpstr>Polysaccharides</vt:lpstr>
      <vt:lpstr>Polysaccharides</vt:lpstr>
      <vt:lpstr>Fibers</vt:lpstr>
      <vt:lpstr>Fiber</vt:lpstr>
      <vt:lpstr>Fiber</vt:lpstr>
      <vt:lpstr>Digestion of CHO</vt:lpstr>
      <vt:lpstr>Functions of CHO</vt:lpstr>
      <vt:lpstr>Routes of blood glucose</vt:lpstr>
      <vt:lpstr>Carbohydrate Recommendation</vt:lpstr>
      <vt:lpstr>Artificial sweeteners </vt:lpstr>
      <vt:lpstr>Artificial Sweeteners</vt:lpstr>
      <vt:lpstr>Artificial Sweeteners</vt:lpstr>
      <vt:lpstr>Artificial Sweeteners</vt:lpstr>
      <vt:lpstr>Sugar alcohols</vt:lpstr>
      <vt:lpstr>Lactose intolerance</vt:lpstr>
      <vt:lpstr>Lactose intolerance</vt:lpstr>
      <vt:lpstr>Info for your interest</vt:lpstr>
      <vt:lpstr>Tips to improve  the sweetness of foods without boosting their calories: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Conversion between Mono &amp; Disaccharides</vt:lpstr>
      <vt:lpstr>PowerPoint Presentation</vt:lpstr>
      <vt:lpstr>DRI FOR CHO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Hadia Mohammad Radwan</dc:creator>
  <cp:lastModifiedBy>Hadia Mohammad Radwan</cp:lastModifiedBy>
  <cp:revision>1</cp:revision>
  <dcterms:modified xsi:type="dcterms:W3CDTF">2023-01-24T17:37:19Z</dcterms:modified>
</cp:coreProperties>
</file>